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39" r:id="rId2"/>
    <p:sldId id="758" r:id="rId3"/>
    <p:sldId id="759" r:id="rId4"/>
    <p:sldId id="760" r:id="rId5"/>
    <p:sldId id="752" r:id="rId6"/>
    <p:sldId id="765" r:id="rId7"/>
    <p:sldId id="762" r:id="rId8"/>
    <p:sldId id="764" r:id="rId9"/>
    <p:sldId id="761" r:id="rId10"/>
    <p:sldId id="743" r:id="rId11"/>
    <p:sldId id="777" r:id="rId12"/>
    <p:sldId id="778" r:id="rId13"/>
    <p:sldId id="781" r:id="rId14"/>
    <p:sldId id="767" r:id="rId15"/>
    <p:sldId id="773" r:id="rId16"/>
    <p:sldId id="774" r:id="rId17"/>
    <p:sldId id="770" r:id="rId18"/>
    <p:sldId id="775" r:id="rId19"/>
    <p:sldId id="776" r:id="rId20"/>
    <p:sldId id="768" r:id="rId21"/>
    <p:sldId id="731" r:id="rId22"/>
    <p:sldId id="730" r:id="rId23"/>
    <p:sldId id="769" r:id="rId24"/>
    <p:sldId id="736" r:id="rId25"/>
    <p:sldId id="714" r:id="rId26"/>
    <p:sldId id="738" r:id="rId27"/>
    <p:sldId id="739" r:id="rId28"/>
    <p:sldId id="678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2"/>
    <a:srgbClr val="993300"/>
    <a:srgbClr val="FFFFCC"/>
    <a:srgbClr val="00539B"/>
    <a:srgbClr val="C0504D"/>
    <a:srgbClr val="000000"/>
    <a:srgbClr val="CC9900"/>
    <a:srgbClr val="BDB255"/>
    <a:srgbClr val="9BBB59"/>
    <a:srgbClr val="CCB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88" autoAdjust="0"/>
    <p:restoredTop sz="94877" autoAdjust="0"/>
  </p:normalViewPr>
  <p:slideViewPr>
    <p:cSldViewPr>
      <p:cViewPr>
        <p:scale>
          <a:sx n="90" d="100"/>
          <a:sy n="90" d="100"/>
        </p:scale>
        <p:origin x="-128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F8C54-908B-4A09-AB5D-BA890061FED4}" type="doc">
      <dgm:prSet loTypeId="urn:microsoft.com/office/officeart/2005/8/layout/venn1" loCatId="relationship" qsTypeId="urn:microsoft.com/office/officeart/2005/8/quickstyle/3d2" qsCatId="3D" csTypeId="urn:microsoft.com/office/officeart/2005/8/colors/colorful3" csCatId="colorful" phldr="1"/>
      <dgm:spPr/>
    </dgm:pt>
    <dgm:pt modelId="{AD795F8D-F50E-402B-AFE3-9DBC163336FA}">
      <dgm:prSet phldrT="[Text]" custT="1"/>
      <dgm:spPr/>
      <dgm:t>
        <a:bodyPr/>
        <a:lstStyle/>
        <a:p>
          <a:r>
            <a:rPr lang="en-US" sz="2400" b="1" dirty="0" smtClean="0"/>
            <a:t>News Reports</a:t>
          </a:r>
          <a:endParaRPr lang="en-US" sz="2400" b="1" dirty="0"/>
        </a:p>
      </dgm:t>
    </dgm:pt>
    <dgm:pt modelId="{6285181D-ADDE-4BBD-8D05-E6155D71E769}" type="parTrans" cxnId="{5236297A-BCDA-461D-9157-776D55AB4292}">
      <dgm:prSet/>
      <dgm:spPr/>
      <dgm:t>
        <a:bodyPr/>
        <a:lstStyle/>
        <a:p>
          <a:endParaRPr lang="en-US" b="1"/>
        </a:p>
      </dgm:t>
    </dgm:pt>
    <dgm:pt modelId="{71A50181-0249-4A74-8AA6-85058D565220}" type="sibTrans" cxnId="{5236297A-BCDA-461D-9157-776D55AB4292}">
      <dgm:prSet/>
      <dgm:spPr/>
      <dgm:t>
        <a:bodyPr/>
        <a:lstStyle/>
        <a:p>
          <a:endParaRPr lang="en-US" b="1"/>
        </a:p>
      </dgm:t>
    </dgm:pt>
    <dgm:pt modelId="{1241A629-678B-42A3-9E58-7B485D40EBC8}">
      <dgm:prSet custT="1"/>
      <dgm:spPr/>
      <dgm:t>
        <a:bodyPr/>
        <a:lstStyle/>
        <a:p>
          <a:r>
            <a:rPr lang="en-US" sz="2400" b="1" dirty="0" smtClean="0"/>
            <a:t>Industry Associations</a:t>
          </a:r>
          <a:endParaRPr lang="en-US" sz="2400" b="1" dirty="0"/>
        </a:p>
      </dgm:t>
    </dgm:pt>
    <dgm:pt modelId="{F45E0A6F-F853-4410-A8B8-6E4441365BDD}" type="parTrans" cxnId="{D8D5B47A-F55C-441F-AF9D-AFC6416EADE1}">
      <dgm:prSet/>
      <dgm:spPr/>
      <dgm:t>
        <a:bodyPr/>
        <a:lstStyle/>
        <a:p>
          <a:endParaRPr lang="en-US" b="1"/>
        </a:p>
      </dgm:t>
    </dgm:pt>
    <dgm:pt modelId="{7B818790-09B7-4910-823D-6EA0BAAAAB28}" type="sibTrans" cxnId="{D8D5B47A-F55C-441F-AF9D-AFC6416EADE1}">
      <dgm:prSet/>
      <dgm:spPr/>
      <dgm:t>
        <a:bodyPr/>
        <a:lstStyle/>
        <a:p>
          <a:endParaRPr lang="en-US" b="1"/>
        </a:p>
      </dgm:t>
    </dgm:pt>
    <dgm:pt modelId="{66959744-FC05-475C-A4E5-A099A5FAE407}">
      <dgm:prSet custT="1"/>
      <dgm:spPr/>
      <dgm:t>
        <a:bodyPr/>
        <a:lstStyle/>
        <a:p>
          <a:r>
            <a:rPr lang="en-US" sz="2500" b="1" dirty="0" smtClean="0"/>
            <a:t>Other Researchers</a:t>
          </a:r>
          <a:endParaRPr lang="en-US" sz="2500" b="1" dirty="0"/>
        </a:p>
      </dgm:t>
    </dgm:pt>
    <dgm:pt modelId="{B95833B0-2891-4B5B-9107-8000FA1F6E86}" type="parTrans" cxnId="{A7F36B3B-F097-4C55-9A6D-EA721EE65501}">
      <dgm:prSet/>
      <dgm:spPr/>
      <dgm:t>
        <a:bodyPr/>
        <a:lstStyle/>
        <a:p>
          <a:endParaRPr lang="en-US" b="1"/>
        </a:p>
      </dgm:t>
    </dgm:pt>
    <dgm:pt modelId="{F6AC1FCC-A786-4769-8F44-07B13A141A18}" type="sibTrans" cxnId="{A7F36B3B-F097-4C55-9A6D-EA721EE65501}">
      <dgm:prSet/>
      <dgm:spPr/>
      <dgm:t>
        <a:bodyPr/>
        <a:lstStyle/>
        <a:p>
          <a:endParaRPr lang="en-US" b="1"/>
        </a:p>
      </dgm:t>
    </dgm:pt>
    <dgm:pt modelId="{744C2718-EDA3-40B5-856C-73273EF78A9E}">
      <dgm:prSet custT="1"/>
      <dgm:spPr/>
      <dgm:t>
        <a:bodyPr/>
        <a:lstStyle/>
        <a:p>
          <a:r>
            <a:rPr lang="en-US" sz="2400" b="1" dirty="0" err="1" smtClean="0"/>
            <a:t>Gov’t</a:t>
          </a:r>
          <a:r>
            <a:rPr lang="en-US" sz="2400" b="1" dirty="0" smtClean="0"/>
            <a:t> Sources </a:t>
          </a:r>
          <a:r>
            <a:rPr lang="en-US" sz="2000" b="1" dirty="0" smtClean="0"/>
            <a:t>(Multi-, Fed, State &amp; Local)</a:t>
          </a:r>
          <a:endParaRPr lang="en-US" sz="2000" b="1" dirty="0"/>
        </a:p>
      </dgm:t>
    </dgm:pt>
    <dgm:pt modelId="{E03F8112-D82B-4C09-924E-CE8CD267F260}" type="parTrans" cxnId="{5716AFFD-8BED-4900-A046-A7315EB8C1F6}">
      <dgm:prSet/>
      <dgm:spPr/>
      <dgm:t>
        <a:bodyPr/>
        <a:lstStyle/>
        <a:p>
          <a:endParaRPr lang="en-US" b="1"/>
        </a:p>
      </dgm:t>
    </dgm:pt>
    <dgm:pt modelId="{70A100F0-E546-4CDC-93AC-A8F765BF247A}" type="sibTrans" cxnId="{5716AFFD-8BED-4900-A046-A7315EB8C1F6}">
      <dgm:prSet/>
      <dgm:spPr/>
      <dgm:t>
        <a:bodyPr/>
        <a:lstStyle/>
        <a:p>
          <a:endParaRPr lang="en-US" b="1"/>
        </a:p>
      </dgm:t>
    </dgm:pt>
    <dgm:pt modelId="{78310160-0ACE-424A-B4CF-770329BAAE8A}">
      <dgm:prSet custT="1"/>
      <dgm:spPr/>
      <dgm:t>
        <a:bodyPr/>
        <a:lstStyle/>
        <a:p>
          <a:r>
            <a:rPr lang="en-US" sz="2400" b="1" dirty="0" smtClean="0"/>
            <a:t>Primary Research</a:t>
          </a:r>
          <a:endParaRPr lang="en-US" sz="2400" b="1" dirty="0"/>
        </a:p>
      </dgm:t>
    </dgm:pt>
    <dgm:pt modelId="{02CEC6AB-5D5F-42B8-BDB1-B406F14E2A7E}" type="parTrans" cxnId="{E77CD568-94E3-4EA9-92E7-594CB5CEBC5D}">
      <dgm:prSet/>
      <dgm:spPr/>
      <dgm:t>
        <a:bodyPr/>
        <a:lstStyle/>
        <a:p>
          <a:endParaRPr lang="en-US" b="1"/>
        </a:p>
      </dgm:t>
    </dgm:pt>
    <dgm:pt modelId="{86A650BF-0DFA-498C-970B-DB189A073FF1}" type="sibTrans" cxnId="{E77CD568-94E3-4EA9-92E7-594CB5CEBC5D}">
      <dgm:prSet/>
      <dgm:spPr/>
      <dgm:t>
        <a:bodyPr/>
        <a:lstStyle/>
        <a:p>
          <a:endParaRPr lang="en-US" b="1"/>
        </a:p>
      </dgm:t>
    </dgm:pt>
    <dgm:pt modelId="{C7531324-7EFB-4007-9928-8247E4F5623F}">
      <dgm:prSet phldrT="[Text]" custT="1"/>
      <dgm:spPr/>
      <dgm:t>
        <a:bodyPr/>
        <a:lstStyle/>
        <a:p>
          <a:r>
            <a:rPr lang="en-US" sz="2000" b="1" smtClean="0"/>
            <a:t>Quasi- Gov’t (utilities, biz promotion, econ dev)</a:t>
          </a:r>
          <a:endParaRPr lang="en-US" sz="2000" b="1" dirty="0"/>
        </a:p>
      </dgm:t>
    </dgm:pt>
    <dgm:pt modelId="{ECA76FE8-DCD8-4992-8DE4-9BBCC981FF32}" type="parTrans" cxnId="{5F51C026-8452-425F-B2DE-F76558280424}">
      <dgm:prSet/>
      <dgm:spPr/>
      <dgm:t>
        <a:bodyPr/>
        <a:lstStyle/>
        <a:p>
          <a:endParaRPr lang="en-US"/>
        </a:p>
      </dgm:t>
    </dgm:pt>
    <dgm:pt modelId="{418228B3-E843-4CEF-B782-6308C1131BC0}" type="sibTrans" cxnId="{5F51C026-8452-425F-B2DE-F76558280424}">
      <dgm:prSet/>
      <dgm:spPr/>
      <dgm:t>
        <a:bodyPr/>
        <a:lstStyle/>
        <a:p>
          <a:endParaRPr lang="en-US"/>
        </a:p>
      </dgm:t>
    </dgm:pt>
    <dgm:pt modelId="{810E4A22-C83B-4E9B-8C17-76A8AF4F21E3}" type="pres">
      <dgm:prSet presAssocID="{A82F8C54-908B-4A09-AB5D-BA890061FED4}" presName="compositeShape" presStyleCnt="0">
        <dgm:presLayoutVars>
          <dgm:chMax val="7"/>
          <dgm:dir/>
          <dgm:resizeHandles val="exact"/>
        </dgm:presLayoutVars>
      </dgm:prSet>
      <dgm:spPr/>
    </dgm:pt>
    <dgm:pt modelId="{C782EB98-C2FE-48CA-9153-9D2243F9567B}" type="pres">
      <dgm:prSet presAssocID="{744C2718-EDA3-40B5-856C-73273EF78A9E}" presName="circ1" presStyleLbl="vennNode1" presStyleIdx="0" presStyleCnt="6"/>
      <dgm:spPr/>
    </dgm:pt>
    <dgm:pt modelId="{0FD80C72-5305-4617-9FA8-48B8B897BE5D}" type="pres">
      <dgm:prSet presAssocID="{744C2718-EDA3-40B5-856C-73273EF78A9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F9454-DAEC-4405-BCD2-1D1F96856AC3}" type="pres">
      <dgm:prSet presAssocID="{C7531324-7EFB-4007-9928-8247E4F5623F}" presName="circ2" presStyleLbl="vennNode1" presStyleIdx="1" presStyleCnt="6"/>
      <dgm:spPr/>
    </dgm:pt>
    <dgm:pt modelId="{1327CB51-F595-452C-A3A7-5DEF8B8E56B5}" type="pres">
      <dgm:prSet presAssocID="{C7531324-7EFB-4007-9928-8247E4F5623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4507A-729C-444D-B42C-9F86934C6039}" type="pres">
      <dgm:prSet presAssocID="{66959744-FC05-475C-A4E5-A099A5FAE407}" presName="circ3" presStyleLbl="vennNode1" presStyleIdx="2" presStyleCnt="6"/>
      <dgm:spPr/>
    </dgm:pt>
    <dgm:pt modelId="{B0AB570A-0429-48E7-BE36-3E5315FE68AE}" type="pres">
      <dgm:prSet presAssocID="{66959744-FC05-475C-A4E5-A099A5FAE40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16008-58B1-4BC9-9613-B05CE7F0F9E1}" type="pres">
      <dgm:prSet presAssocID="{78310160-0ACE-424A-B4CF-770329BAAE8A}" presName="circ4" presStyleLbl="vennNode1" presStyleIdx="3" presStyleCnt="6"/>
      <dgm:spPr/>
    </dgm:pt>
    <dgm:pt modelId="{C6AEFA31-6320-4532-8D58-B98AB4607B9C}" type="pres">
      <dgm:prSet presAssocID="{78310160-0ACE-424A-B4CF-770329BAAE8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6E8DD-2D84-4854-8747-1338CA26318F}" type="pres">
      <dgm:prSet presAssocID="{1241A629-678B-42A3-9E58-7B485D40EBC8}" presName="circ5" presStyleLbl="vennNode1" presStyleIdx="4" presStyleCnt="6"/>
      <dgm:spPr/>
    </dgm:pt>
    <dgm:pt modelId="{E1737649-B1DA-4020-BDCC-C333D06A7F78}" type="pres">
      <dgm:prSet presAssocID="{1241A629-678B-42A3-9E58-7B485D40EBC8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B33DB-2EB1-4537-A935-0CBCC2143AEA}" type="pres">
      <dgm:prSet presAssocID="{AD795F8D-F50E-402B-AFE3-9DBC163336FA}" presName="circ6" presStyleLbl="vennNode1" presStyleIdx="5" presStyleCnt="6"/>
      <dgm:spPr/>
    </dgm:pt>
    <dgm:pt modelId="{7DAE2963-8A59-4C3B-969A-B7059EFEFEC1}" type="pres">
      <dgm:prSet presAssocID="{AD795F8D-F50E-402B-AFE3-9DBC163336FA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F92633-1749-46DA-9C97-F5A4C2DECD22}" type="presOf" srcId="{A82F8C54-908B-4A09-AB5D-BA890061FED4}" destId="{810E4A22-C83B-4E9B-8C17-76A8AF4F21E3}" srcOrd="0" destOrd="0" presId="urn:microsoft.com/office/officeart/2005/8/layout/venn1"/>
    <dgm:cxn modelId="{E77CD568-94E3-4EA9-92E7-594CB5CEBC5D}" srcId="{A82F8C54-908B-4A09-AB5D-BA890061FED4}" destId="{78310160-0ACE-424A-B4CF-770329BAAE8A}" srcOrd="3" destOrd="0" parTransId="{02CEC6AB-5D5F-42B8-BDB1-B406F14E2A7E}" sibTransId="{86A650BF-0DFA-498C-970B-DB189A073FF1}"/>
    <dgm:cxn modelId="{8ED3C435-E605-454A-9198-9D8B5DFA5AF1}" type="presOf" srcId="{AD795F8D-F50E-402B-AFE3-9DBC163336FA}" destId="{7DAE2963-8A59-4C3B-969A-B7059EFEFEC1}" srcOrd="0" destOrd="0" presId="urn:microsoft.com/office/officeart/2005/8/layout/venn1"/>
    <dgm:cxn modelId="{94B7B244-FE0C-43F5-9EAC-C704B7E14E9B}" type="presOf" srcId="{1241A629-678B-42A3-9E58-7B485D40EBC8}" destId="{E1737649-B1DA-4020-BDCC-C333D06A7F78}" srcOrd="0" destOrd="0" presId="urn:microsoft.com/office/officeart/2005/8/layout/venn1"/>
    <dgm:cxn modelId="{B21D9A17-A015-492D-9629-770BBCBABF13}" type="presOf" srcId="{66959744-FC05-475C-A4E5-A099A5FAE407}" destId="{B0AB570A-0429-48E7-BE36-3E5315FE68AE}" srcOrd="0" destOrd="0" presId="urn:microsoft.com/office/officeart/2005/8/layout/venn1"/>
    <dgm:cxn modelId="{A7F36B3B-F097-4C55-9A6D-EA721EE65501}" srcId="{A82F8C54-908B-4A09-AB5D-BA890061FED4}" destId="{66959744-FC05-475C-A4E5-A099A5FAE407}" srcOrd="2" destOrd="0" parTransId="{B95833B0-2891-4B5B-9107-8000FA1F6E86}" sibTransId="{F6AC1FCC-A786-4769-8F44-07B13A141A18}"/>
    <dgm:cxn modelId="{5F51C026-8452-425F-B2DE-F76558280424}" srcId="{A82F8C54-908B-4A09-AB5D-BA890061FED4}" destId="{C7531324-7EFB-4007-9928-8247E4F5623F}" srcOrd="1" destOrd="0" parTransId="{ECA76FE8-DCD8-4992-8DE4-9BBCC981FF32}" sibTransId="{418228B3-E843-4CEF-B782-6308C1131BC0}"/>
    <dgm:cxn modelId="{5716AFFD-8BED-4900-A046-A7315EB8C1F6}" srcId="{A82F8C54-908B-4A09-AB5D-BA890061FED4}" destId="{744C2718-EDA3-40B5-856C-73273EF78A9E}" srcOrd="0" destOrd="0" parTransId="{E03F8112-D82B-4C09-924E-CE8CD267F260}" sibTransId="{70A100F0-E546-4CDC-93AC-A8F765BF247A}"/>
    <dgm:cxn modelId="{70CA89C1-F1BD-4413-95E1-771703913DC0}" type="presOf" srcId="{C7531324-7EFB-4007-9928-8247E4F5623F}" destId="{1327CB51-F595-452C-A3A7-5DEF8B8E56B5}" srcOrd="0" destOrd="0" presId="urn:microsoft.com/office/officeart/2005/8/layout/venn1"/>
    <dgm:cxn modelId="{5236297A-BCDA-461D-9157-776D55AB4292}" srcId="{A82F8C54-908B-4A09-AB5D-BA890061FED4}" destId="{AD795F8D-F50E-402B-AFE3-9DBC163336FA}" srcOrd="5" destOrd="0" parTransId="{6285181D-ADDE-4BBD-8D05-E6155D71E769}" sibTransId="{71A50181-0249-4A74-8AA6-85058D565220}"/>
    <dgm:cxn modelId="{D8D5B47A-F55C-441F-AF9D-AFC6416EADE1}" srcId="{A82F8C54-908B-4A09-AB5D-BA890061FED4}" destId="{1241A629-678B-42A3-9E58-7B485D40EBC8}" srcOrd="4" destOrd="0" parTransId="{F45E0A6F-F853-4410-A8B8-6E4441365BDD}" sibTransId="{7B818790-09B7-4910-823D-6EA0BAAAAB28}"/>
    <dgm:cxn modelId="{925CE358-17C7-4DD4-ADEB-7560ECDFDADE}" type="presOf" srcId="{78310160-0ACE-424A-B4CF-770329BAAE8A}" destId="{C6AEFA31-6320-4532-8D58-B98AB4607B9C}" srcOrd="0" destOrd="0" presId="urn:microsoft.com/office/officeart/2005/8/layout/venn1"/>
    <dgm:cxn modelId="{C216DA62-90A0-40AC-BB58-8BC75379CDE2}" type="presOf" srcId="{744C2718-EDA3-40B5-856C-73273EF78A9E}" destId="{0FD80C72-5305-4617-9FA8-48B8B897BE5D}" srcOrd="0" destOrd="0" presId="urn:microsoft.com/office/officeart/2005/8/layout/venn1"/>
    <dgm:cxn modelId="{1C8AEE5D-4E11-41E8-BB5F-8CF7F1EC00B5}" type="presParOf" srcId="{810E4A22-C83B-4E9B-8C17-76A8AF4F21E3}" destId="{C782EB98-C2FE-48CA-9153-9D2243F9567B}" srcOrd="0" destOrd="0" presId="urn:microsoft.com/office/officeart/2005/8/layout/venn1"/>
    <dgm:cxn modelId="{029E073C-806E-4E8A-95D0-C5DB1362F267}" type="presParOf" srcId="{810E4A22-C83B-4E9B-8C17-76A8AF4F21E3}" destId="{0FD80C72-5305-4617-9FA8-48B8B897BE5D}" srcOrd="1" destOrd="0" presId="urn:microsoft.com/office/officeart/2005/8/layout/venn1"/>
    <dgm:cxn modelId="{6A0B1B87-74A7-49DB-A2AD-34304B7ED039}" type="presParOf" srcId="{810E4A22-C83B-4E9B-8C17-76A8AF4F21E3}" destId="{66EF9454-DAEC-4405-BCD2-1D1F96856AC3}" srcOrd="2" destOrd="0" presId="urn:microsoft.com/office/officeart/2005/8/layout/venn1"/>
    <dgm:cxn modelId="{105C82A1-1921-43BD-BA05-5FD1AF5C1413}" type="presParOf" srcId="{810E4A22-C83B-4E9B-8C17-76A8AF4F21E3}" destId="{1327CB51-F595-452C-A3A7-5DEF8B8E56B5}" srcOrd="3" destOrd="0" presId="urn:microsoft.com/office/officeart/2005/8/layout/venn1"/>
    <dgm:cxn modelId="{E8592979-5A7E-4DC5-9482-A4BF91278D32}" type="presParOf" srcId="{810E4A22-C83B-4E9B-8C17-76A8AF4F21E3}" destId="{2224507A-729C-444D-B42C-9F86934C6039}" srcOrd="4" destOrd="0" presId="urn:microsoft.com/office/officeart/2005/8/layout/venn1"/>
    <dgm:cxn modelId="{D4F5EE98-CAD7-4175-9DD7-494E40770D12}" type="presParOf" srcId="{810E4A22-C83B-4E9B-8C17-76A8AF4F21E3}" destId="{B0AB570A-0429-48E7-BE36-3E5315FE68AE}" srcOrd="5" destOrd="0" presId="urn:microsoft.com/office/officeart/2005/8/layout/venn1"/>
    <dgm:cxn modelId="{0CD6575B-30E8-49EC-A973-BECFCE48F2D6}" type="presParOf" srcId="{810E4A22-C83B-4E9B-8C17-76A8AF4F21E3}" destId="{AF016008-58B1-4BC9-9613-B05CE7F0F9E1}" srcOrd="6" destOrd="0" presId="urn:microsoft.com/office/officeart/2005/8/layout/venn1"/>
    <dgm:cxn modelId="{93F356A2-ECF1-4786-9994-A77894C4A374}" type="presParOf" srcId="{810E4A22-C83B-4E9B-8C17-76A8AF4F21E3}" destId="{C6AEFA31-6320-4532-8D58-B98AB4607B9C}" srcOrd="7" destOrd="0" presId="urn:microsoft.com/office/officeart/2005/8/layout/venn1"/>
    <dgm:cxn modelId="{E8E872FD-5529-4AAF-BFF3-2646E6104F45}" type="presParOf" srcId="{810E4A22-C83B-4E9B-8C17-76A8AF4F21E3}" destId="{ED96E8DD-2D84-4854-8747-1338CA26318F}" srcOrd="8" destOrd="0" presId="urn:microsoft.com/office/officeart/2005/8/layout/venn1"/>
    <dgm:cxn modelId="{8E4D3C60-AFE2-41AD-9A96-61646B1DF3FB}" type="presParOf" srcId="{810E4A22-C83B-4E9B-8C17-76A8AF4F21E3}" destId="{E1737649-B1DA-4020-BDCC-C333D06A7F78}" srcOrd="9" destOrd="0" presId="urn:microsoft.com/office/officeart/2005/8/layout/venn1"/>
    <dgm:cxn modelId="{32239776-11C0-498B-9AF9-456147A02435}" type="presParOf" srcId="{810E4A22-C83B-4E9B-8C17-76A8AF4F21E3}" destId="{C52B33DB-2EB1-4537-A935-0CBCC2143AEA}" srcOrd="10" destOrd="0" presId="urn:microsoft.com/office/officeart/2005/8/layout/venn1"/>
    <dgm:cxn modelId="{B1CCB328-B3D6-4753-A834-4E72187A61DD}" type="presParOf" srcId="{810E4A22-C83B-4E9B-8C17-76A8AF4F21E3}" destId="{7DAE2963-8A59-4C3B-969A-B7059EFEFEC1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82EB98-C2FE-48CA-9153-9D2243F9567B}">
      <dsp:nvSpPr>
        <dsp:cNvPr id="0" name=""/>
        <dsp:cNvSpPr/>
      </dsp:nvSpPr>
      <dsp:spPr>
        <a:xfrm>
          <a:off x="2782397" y="1192804"/>
          <a:ext cx="1598005" cy="159800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alpha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0FD80C72-5305-4617-9FA8-48B8B897BE5D}">
      <dsp:nvSpPr>
        <dsp:cNvPr id="0" name=""/>
        <dsp:cNvSpPr/>
      </dsp:nvSpPr>
      <dsp:spPr>
        <a:xfrm>
          <a:off x="2582646" y="0"/>
          <a:ext cx="1997506" cy="10881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Gov’t</a:t>
          </a:r>
          <a:r>
            <a:rPr lang="en-US" sz="2400" b="1" kern="1200" dirty="0" smtClean="0"/>
            <a:t> Sources </a:t>
          </a:r>
          <a:r>
            <a:rPr lang="en-US" sz="2000" b="1" kern="1200" dirty="0" smtClean="0"/>
            <a:t>(Multi-, Fed, State &amp; Local)</a:t>
          </a:r>
          <a:endParaRPr lang="en-US" sz="2000" b="1" kern="1200" dirty="0"/>
        </a:p>
      </dsp:txBody>
      <dsp:txXfrm>
        <a:off x="2582646" y="0"/>
        <a:ext cx="1997506" cy="1088136"/>
      </dsp:txXfrm>
    </dsp:sp>
    <dsp:sp modelId="{66EF9454-DAEC-4405-BCD2-1D1F96856AC3}">
      <dsp:nvSpPr>
        <dsp:cNvPr id="0" name=""/>
        <dsp:cNvSpPr/>
      </dsp:nvSpPr>
      <dsp:spPr>
        <a:xfrm>
          <a:off x="3301083" y="1492300"/>
          <a:ext cx="1598005" cy="159800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324921"/>
                <a:satOff val="-7429"/>
                <a:lumOff val="-1882"/>
                <a:alphaOff val="0"/>
                <a:shade val="45000"/>
                <a:satMod val="155000"/>
              </a:schemeClr>
            </a:gs>
            <a:gs pos="60000">
              <a:schemeClr val="accent3">
                <a:alpha val="50000"/>
                <a:hueOff val="2324921"/>
                <a:satOff val="-7429"/>
                <a:lumOff val="-1882"/>
                <a:alphaOff val="0"/>
                <a:shade val="95000"/>
                <a:satMod val="150000"/>
              </a:schemeClr>
            </a:gs>
            <a:gs pos="100000">
              <a:schemeClr val="accent3">
                <a:alpha val="50000"/>
                <a:hueOff val="2324921"/>
                <a:satOff val="-7429"/>
                <a:lumOff val="-188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1327CB51-F595-452C-A3A7-5DEF8B8E56B5}">
      <dsp:nvSpPr>
        <dsp:cNvPr id="0" name=""/>
        <dsp:cNvSpPr/>
      </dsp:nvSpPr>
      <dsp:spPr>
        <a:xfrm>
          <a:off x="5017607" y="1036320"/>
          <a:ext cx="1892970" cy="11917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Quasi- Gov’t (utilities, biz promotion, econ dev)</a:t>
          </a:r>
          <a:endParaRPr lang="en-US" sz="2000" b="1" kern="1200" dirty="0"/>
        </a:p>
      </dsp:txBody>
      <dsp:txXfrm>
        <a:off x="5017607" y="1036320"/>
        <a:ext cx="1892970" cy="1191768"/>
      </dsp:txXfrm>
    </dsp:sp>
    <dsp:sp modelId="{2224507A-729C-444D-B42C-9F86934C6039}">
      <dsp:nvSpPr>
        <dsp:cNvPr id="0" name=""/>
        <dsp:cNvSpPr/>
      </dsp:nvSpPr>
      <dsp:spPr>
        <a:xfrm>
          <a:off x="3301083" y="2091293"/>
          <a:ext cx="1598005" cy="159800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4649843"/>
                <a:satOff val="-14858"/>
                <a:lumOff val="-3765"/>
                <a:alphaOff val="0"/>
                <a:shade val="45000"/>
                <a:satMod val="155000"/>
              </a:schemeClr>
            </a:gs>
            <a:gs pos="60000">
              <a:schemeClr val="accent3">
                <a:alpha val="50000"/>
                <a:hueOff val="4649843"/>
                <a:satOff val="-14858"/>
                <a:lumOff val="-3765"/>
                <a:alphaOff val="0"/>
                <a:shade val="95000"/>
                <a:satMod val="150000"/>
              </a:schemeClr>
            </a:gs>
            <a:gs pos="100000">
              <a:schemeClr val="accent3">
                <a:alpha val="50000"/>
                <a:hueOff val="4649843"/>
                <a:satOff val="-14858"/>
                <a:lumOff val="-376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B0AB570A-0429-48E7-BE36-3E5315FE68AE}">
      <dsp:nvSpPr>
        <dsp:cNvPr id="0" name=""/>
        <dsp:cNvSpPr/>
      </dsp:nvSpPr>
      <dsp:spPr>
        <a:xfrm>
          <a:off x="5017607" y="2813608"/>
          <a:ext cx="1892970" cy="13316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Other Researchers</a:t>
          </a:r>
          <a:endParaRPr lang="en-US" sz="2500" b="1" kern="1200" dirty="0"/>
        </a:p>
      </dsp:txBody>
      <dsp:txXfrm>
        <a:off x="5017607" y="2813608"/>
        <a:ext cx="1892970" cy="1331671"/>
      </dsp:txXfrm>
    </dsp:sp>
    <dsp:sp modelId="{AF016008-58B1-4BC9-9613-B05CE7F0F9E1}">
      <dsp:nvSpPr>
        <dsp:cNvPr id="0" name=""/>
        <dsp:cNvSpPr/>
      </dsp:nvSpPr>
      <dsp:spPr>
        <a:xfrm>
          <a:off x="2782397" y="2391308"/>
          <a:ext cx="1598005" cy="159800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6974765"/>
                <a:satOff val="-22287"/>
                <a:lumOff val="-5647"/>
                <a:alphaOff val="0"/>
                <a:shade val="45000"/>
                <a:satMod val="155000"/>
              </a:schemeClr>
            </a:gs>
            <a:gs pos="60000">
              <a:schemeClr val="accent3">
                <a:alpha val="50000"/>
                <a:hueOff val="6974765"/>
                <a:satOff val="-22287"/>
                <a:lumOff val="-5647"/>
                <a:alphaOff val="0"/>
                <a:shade val="95000"/>
                <a:satMod val="150000"/>
              </a:schemeClr>
            </a:gs>
            <a:gs pos="100000">
              <a:schemeClr val="accent3">
                <a:alpha val="50000"/>
                <a:hueOff val="6974765"/>
                <a:satOff val="-22287"/>
                <a:lumOff val="-564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C6AEFA31-6320-4532-8D58-B98AB4607B9C}">
      <dsp:nvSpPr>
        <dsp:cNvPr id="0" name=""/>
        <dsp:cNvSpPr/>
      </dsp:nvSpPr>
      <dsp:spPr>
        <a:xfrm>
          <a:off x="2582646" y="4093464"/>
          <a:ext cx="1997506" cy="10881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Primary Research</a:t>
          </a:r>
          <a:endParaRPr lang="en-US" sz="2400" b="1" kern="1200" dirty="0"/>
        </a:p>
      </dsp:txBody>
      <dsp:txXfrm>
        <a:off x="2582646" y="4093464"/>
        <a:ext cx="1997506" cy="1088136"/>
      </dsp:txXfrm>
    </dsp:sp>
    <dsp:sp modelId="{ED96E8DD-2D84-4854-8747-1338CA26318F}">
      <dsp:nvSpPr>
        <dsp:cNvPr id="0" name=""/>
        <dsp:cNvSpPr/>
      </dsp:nvSpPr>
      <dsp:spPr>
        <a:xfrm>
          <a:off x="2263711" y="2091293"/>
          <a:ext cx="1598005" cy="159800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9299686"/>
                <a:satOff val="-29716"/>
                <a:lumOff val="-7530"/>
                <a:alphaOff val="0"/>
                <a:shade val="45000"/>
                <a:satMod val="155000"/>
              </a:schemeClr>
            </a:gs>
            <a:gs pos="60000">
              <a:schemeClr val="accent3">
                <a:alpha val="50000"/>
                <a:hueOff val="9299686"/>
                <a:satOff val="-29716"/>
                <a:lumOff val="-7530"/>
                <a:alphaOff val="0"/>
                <a:shade val="95000"/>
                <a:satMod val="150000"/>
              </a:schemeClr>
            </a:gs>
            <a:gs pos="100000">
              <a:schemeClr val="accent3">
                <a:alpha val="50000"/>
                <a:hueOff val="9299686"/>
                <a:satOff val="-29716"/>
                <a:lumOff val="-753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E1737649-B1DA-4020-BDCC-C333D06A7F78}">
      <dsp:nvSpPr>
        <dsp:cNvPr id="0" name=""/>
        <dsp:cNvSpPr/>
      </dsp:nvSpPr>
      <dsp:spPr>
        <a:xfrm>
          <a:off x="252221" y="2813608"/>
          <a:ext cx="1892970" cy="13316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Industry Associations</a:t>
          </a:r>
          <a:endParaRPr lang="en-US" sz="2400" b="1" kern="1200" dirty="0"/>
        </a:p>
      </dsp:txBody>
      <dsp:txXfrm>
        <a:off x="252221" y="2813608"/>
        <a:ext cx="1892970" cy="1331671"/>
      </dsp:txXfrm>
    </dsp:sp>
    <dsp:sp modelId="{C52B33DB-2EB1-4537-A935-0CBCC2143AEA}">
      <dsp:nvSpPr>
        <dsp:cNvPr id="0" name=""/>
        <dsp:cNvSpPr/>
      </dsp:nvSpPr>
      <dsp:spPr>
        <a:xfrm>
          <a:off x="2263711" y="1492300"/>
          <a:ext cx="1598005" cy="159800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624607"/>
                <a:satOff val="-37145"/>
                <a:lumOff val="-9412"/>
                <a:alphaOff val="0"/>
                <a:shade val="45000"/>
                <a:satMod val="155000"/>
              </a:schemeClr>
            </a:gs>
            <a:gs pos="60000">
              <a:schemeClr val="accent3">
                <a:alpha val="50000"/>
                <a:hueOff val="11624607"/>
                <a:satOff val="-37145"/>
                <a:lumOff val="-9412"/>
                <a:alphaOff val="0"/>
                <a:shade val="95000"/>
                <a:satMod val="150000"/>
              </a:schemeClr>
            </a:gs>
            <a:gs pos="100000">
              <a:schemeClr val="accent3">
                <a:alpha val="50000"/>
                <a:hueOff val="11624607"/>
                <a:satOff val="-37145"/>
                <a:lumOff val="-94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7DAE2963-8A59-4C3B-969A-B7059EFEFEC1}">
      <dsp:nvSpPr>
        <dsp:cNvPr id="0" name=""/>
        <dsp:cNvSpPr/>
      </dsp:nvSpPr>
      <dsp:spPr>
        <a:xfrm>
          <a:off x="252221" y="1036320"/>
          <a:ext cx="1892970" cy="13316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News Reports</a:t>
          </a:r>
          <a:endParaRPr lang="en-US" sz="2400" b="1" kern="1200" dirty="0"/>
        </a:p>
      </dsp:txBody>
      <dsp:txXfrm>
        <a:off x="252221" y="1036320"/>
        <a:ext cx="1892970" cy="1331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3164" tIns="46582" rIns="93164" bIns="4658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64" tIns="46582" rIns="93164" bIns="4658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68BD0BDF-B1B2-43BD-ACC2-F499DCB08316}" type="datetimeFigureOut">
              <a:rPr lang="en-US"/>
              <a:pPr>
                <a:defRPr/>
              </a:pPr>
              <a:t>6/12/2013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3164" tIns="46582" rIns="93164" bIns="4658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64" tIns="46582" rIns="93164" bIns="4658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CB284730-EFB4-40D3-8ED8-93704B927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911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3164" tIns="46582" rIns="93164" bIns="4658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64" tIns="46582" rIns="93164" bIns="4658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76FB34FF-6223-48C4-8E41-5263E970567D}" type="datetimeFigureOut">
              <a:rPr lang="en-US"/>
              <a:pPr>
                <a:defRPr/>
              </a:pPr>
              <a:t>6/12/2013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anchor="ctr"/>
          <a:lstStyle>
            <a:extLst/>
          </a:lstStyle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01677" y="4416429"/>
            <a:ext cx="5607050" cy="4183063"/>
          </a:xfrm>
          <a:prstGeom prst="rect">
            <a:avLst/>
          </a:prstGeom>
        </p:spPr>
        <p:txBody>
          <a:bodyPr vert="horz" lIns="93164" tIns="46582" rIns="93164" bIns="46582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3164" tIns="46582" rIns="93164" bIns="4658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64" tIns="46582" rIns="93164" bIns="4658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8656B6E2-90B3-46FA-943D-A6FF5F801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468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6B6E2-90B3-46FA-943D-A6FF5F8016D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EDF71-58ED-4180-B5F9-5EEDA9BFEA7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152A8-88E3-4BA7-92C2-BE5C4B82534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152A8-88E3-4BA7-92C2-BE5C4B82534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152A8-88E3-4BA7-92C2-BE5C4B82534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EDF71-58ED-4180-B5F9-5EEDA9BFEA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152A8-88E3-4BA7-92C2-BE5C4B82534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152A8-88E3-4BA7-92C2-BE5C4B82534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EDF71-58ED-4180-B5F9-5EEDA9BFEA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152A8-88E3-4BA7-92C2-BE5C4B82534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152A8-88E3-4BA7-92C2-BE5C4B82534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EDF71-58ED-4180-B5F9-5EEDA9BFEA7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EDF71-58ED-4180-B5F9-5EEDA9BFEA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152A8-88E3-4BA7-92C2-BE5C4B82534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152A8-88E3-4BA7-92C2-BE5C4B82534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EDF71-58ED-4180-B5F9-5EEDA9BFEA7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152A8-88E3-4BA7-92C2-BE5C4B82534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152A8-88E3-4BA7-92C2-BE5C4B82534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152A8-88E3-4BA7-92C2-BE5C4B82534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152A8-88E3-4BA7-92C2-BE5C4B82534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6B6E2-90B3-46FA-943D-A6FF5F8016D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152A8-88E3-4BA7-92C2-BE5C4B82534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152A8-88E3-4BA7-92C2-BE5C4B82534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EDF71-58ED-4180-B5F9-5EEDA9BFEA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152A8-88E3-4BA7-92C2-BE5C4B82534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152A8-88E3-4BA7-92C2-BE5C4B82534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EDF71-58ED-4180-B5F9-5EEDA9BFEA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3886200"/>
            <a:ext cx="9144000" cy="762000"/>
          </a:xfrm>
          <a:prstGeom prst="rect">
            <a:avLst/>
          </a:prstGeom>
          <a:solidFill>
            <a:srgbClr val="C0000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646613"/>
            <a:ext cx="9144000" cy="77787"/>
          </a:xfrm>
          <a:prstGeom prst="rect">
            <a:avLst/>
          </a:prstGeom>
          <a:solidFill>
            <a:srgbClr val="FFC00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 eaLnBrk="1" latinLnBrk="0" hangingPunct="1">
              <a:defRPr kumimoji="0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48006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sz="14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7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391400" cy="228600"/>
          </a:xfrm>
          <a:solidFill>
            <a:schemeClr val="bg1">
              <a:lumMod val="65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/>
          </p:nvPr>
        </p:nvSpPr>
        <p:spPr>
          <a:xfrm>
            <a:off x="310896" y="1295400"/>
            <a:ext cx="7385304" cy="228600"/>
          </a:xfrm>
          <a:solidFill>
            <a:srgbClr val="A0A0A0"/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/>
          </p:nvPr>
        </p:nvSpPr>
        <p:spPr>
          <a:xfrm>
            <a:off x="310896" y="1752600"/>
            <a:ext cx="7385304" cy="228600"/>
          </a:xfrm>
          <a:solidFill>
            <a:srgbClr val="A0A0A0"/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/>
          </p:nvPr>
        </p:nvSpPr>
        <p:spPr>
          <a:xfrm>
            <a:off x="310896" y="2209800"/>
            <a:ext cx="7385304" cy="228600"/>
          </a:xfrm>
          <a:solidFill>
            <a:srgbClr val="A0A0A0"/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/>
          </p:nvPr>
        </p:nvSpPr>
        <p:spPr>
          <a:xfrm>
            <a:off x="310896" y="2667000"/>
            <a:ext cx="7385304" cy="228600"/>
          </a:xfrm>
          <a:solidFill>
            <a:srgbClr val="A0A0A0"/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/>
          </p:nvPr>
        </p:nvSpPr>
        <p:spPr>
          <a:xfrm>
            <a:off x="310896" y="3124200"/>
            <a:ext cx="7385304" cy="228600"/>
          </a:xfrm>
          <a:solidFill>
            <a:srgbClr val="A0A0A0"/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/>
          </p:nvPr>
        </p:nvSpPr>
        <p:spPr>
          <a:xfrm>
            <a:off x="310896" y="3581400"/>
            <a:ext cx="7385304" cy="228600"/>
          </a:xfrm>
          <a:solidFill>
            <a:srgbClr val="A0A0A0"/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/>
          </p:nvPr>
        </p:nvSpPr>
        <p:spPr>
          <a:xfrm>
            <a:off x="310896" y="4038600"/>
            <a:ext cx="7385304" cy="228600"/>
          </a:xfrm>
          <a:solidFill>
            <a:srgbClr val="A0A0A0"/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/>
          </p:nvPr>
        </p:nvSpPr>
        <p:spPr>
          <a:xfrm>
            <a:off x="310896" y="4495800"/>
            <a:ext cx="7385304" cy="228600"/>
          </a:xfrm>
          <a:solidFill>
            <a:srgbClr val="A0A0A0"/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/>
          </p:nvPr>
        </p:nvSpPr>
        <p:spPr>
          <a:xfrm>
            <a:off x="310896" y="4953000"/>
            <a:ext cx="7385304" cy="228600"/>
          </a:xfrm>
          <a:solidFill>
            <a:srgbClr val="A0A0A0"/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/>
          </p:nvPr>
        </p:nvSpPr>
        <p:spPr>
          <a:xfrm>
            <a:off x="310896" y="5410200"/>
            <a:ext cx="7385304" cy="228600"/>
          </a:xfrm>
          <a:solidFill>
            <a:srgbClr val="A0A0A0"/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/>
          </p:nvPr>
        </p:nvSpPr>
        <p:spPr>
          <a:xfrm>
            <a:off x="7696200" y="838200"/>
            <a:ext cx="685800" cy="228600"/>
          </a:xfrm>
          <a:solidFill>
            <a:srgbClr val="00539B"/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/>
          </p:nvPr>
        </p:nvSpPr>
        <p:spPr>
          <a:xfrm>
            <a:off x="7696200" y="1295400"/>
            <a:ext cx="685800" cy="228600"/>
          </a:xfrm>
          <a:solidFill>
            <a:srgbClr val="00539B"/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/>
          </p:nvPr>
        </p:nvSpPr>
        <p:spPr>
          <a:xfrm>
            <a:off x="7696200" y="1752600"/>
            <a:ext cx="685800" cy="228600"/>
          </a:xfrm>
          <a:solidFill>
            <a:srgbClr val="00539B"/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/>
          </p:nvPr>
        </p:nvSpPr>
        <p:spPr>
          <a:xfrm>
            <a:off x="7696200" y="2209800"/>
            <a:ext cx="685800" cy="228600"/>
          </a:xfrm>
          <a:solidFill>
            <a:srgbClr val="00539B"/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/>
          </p:nvPr>
        </p:nvSpPr>
        <p:spPr>
          <a:xfrm>
            <a:off x="7696200" y="2667000"/>
            <a:ext cx="685800" cy="228600"/>
          </a:xfrm>
          <a:solidFill>
            <a:srgbClr val="00539B"/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/>
          </p:nvPr>
        </p:nvSpPr>
        <p:spPr>
          <a:xfrm>
            <a:off x="7696200" y="3124200"/>
            <a:ext cx="685800" cy="228600"/>
          </a:xfrm>
          <a:solidFill>
            <a:srgbClr val="00539B"/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/>
          </p:nvPr>
        </p:nvSpPr>
        <p:spPr>
          <a:xfrm>
            <a:off x="7696200" y="3581400"/>
            <a:ext cx="685800" cy="228600"/>
          </a:xfrm>
          <a:solidFill>
            <a:srgbClr val="00539B"/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/>
          </p:nvPr>
        </p:nvSpPr>
        <p:spPr>
          <a:xfrm>
            <a:off x="7696200" y="4038600"/>
            <a:ext cx="685800" cy="228600"/>
          </a:xfrm>
          <a:solidFill>
            <a:srgbClr val="00539B"/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/>
          </p:nvPr>
        </p:nvSpPr>
        <p:spPr>
          <a:xfrm>
            <a:off x="7696200" y="4495800"/>
            <a:ext cx="685800" cy="228600"/>
          </a:xfrm>
          <a:solidFill>
            <a:srgbClr val="00539B"/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/>
          </p:nvPr>
        </p:nvSpPr>
        <p:spPr>
          <a:xfrm>
            <a:off x="7696200" y="4953000"/>
            <a:ext cx="685800" cy="228600"/>
          </a:xfrm>
          <a:solidFill>
            <a:srgbClr val="00539B"/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/>
          </p:nvPr>
        </p:nvSpPr>
        <p:spPr>
          <a:xfrm>
            <a:off x="7696200" y="5410200"/>
            <a:ext cx="685800" cy="228600"/>
          </a:xfrm>
          <a:solidFill>
            <a:srgbClr val="00539B"/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23"/>
          <p:cNvSpPr>
            <a:spLocks noGrp="1"/>
          </p:cNvSpPr>
          <p:nvPr>
            <p:ph type="sldNum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DCED-3256-4E23-9F16-CD5577FA81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" name="Rectangle 12"/>
          <p:cNvSpPr>
            <a:spLocks noGrp="1"/>
          </p:cNvSpPr>
          <p:nvPr>
            <p:ph type="ftr" sz="quarter" idx="38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rgbClr val="9933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rgbClr val="FFC00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 eaLnBrk="1" latinLnBrk="0" hangingPunct="1">
              <a:defRPr kumimoji="0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7970838" y="6477000"/>
            <a:ext cx="1020762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FE6EA4-5EE5-42BF-BF1F-C4456D4272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>
          <a:xfrm>
            <a:off x="3581400" y="457200"/>
            <a:ext cx="85344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Rectangle 21"/>
          <p:cNvSpPr>
            <a:spLocks noGrp="1"/>
          </p:cNvSpPr>
          <p:nvPr>
            <p:ph type="dt" sz="half" idx="20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8722D30E-E565-40CC-878E-FA77681A4CE6}" type="datetime1">
              <a:rPr lang="en-US"/>
              <a:pPr>
                <a:defRPr/>
              </a:pPr>
              <a:t>6/12/2013</a:t>
            </a:fld>
            <a:endParaRPr lang="en-US"/>
          </a:p>
        </p:txBody>
      </p:sp>
      <p:sp>
        <p:nvSpPr>
          <p:cNvPr id="10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5DE6A9-6ABB-4442-970F-C101D4370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23"/>
          <p:cNvSpPr>
            <a:spLocks noGrp="1"/>
          </p:cNvSpPr>
          <p:nvPr>
            <p:ph type="ftr" sz="quarter" idx="22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>
          <a:xfrm>
            <a:off x="3581400" y="457200"/>
            <a:ext cx="85344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Rectangle 19"/>
          <p:cNvSpPr>
            <a:spLocks noGrp="1"/>
          </p:cNvSpPr>
          <p:nvPr>
            <p:ph type="dt" sz="half" idx="2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D1056C57-E911-42A7-A9CA-D1D8A577CC92}" type="datetime1">
              <a:rPr lang="en-US"/>
              <a:pPr>
                <a:defRPr/>
              </a:pPr>
              <a:t>6/12/2013</a:t>
            </a:fld>
            <a:endParaRPr lang="en-US"/>
          </a:p>
        </p:txBody>
      </p:sp>
      <p:sp>
        <p:nvSpPr>
          <p:cNvPr id="1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FEA657-F79B-4CA0-B208-B6CAA06F7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22"/>
          <p:cNvSpPr>
            <a:spLocks noGrp="1"/>
          </p:cNvSpPr>
          <p:nvPr>
            <p:ph type="ftr" sz="quarter" idx="24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3581400" y="457200"/>
            <a:ext cx="85344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Rectangle 23"/>
          <p:cNvSpPr>
            <a:spLocks noGrp="1"/>
          </p:cNvSpPr>
          <p:nvPr>
            <p:ph type="dt" sz="half" idx="2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FC46CE5B-F9C9-48FC-B5CC-2925FDB95D40}" type="datetime1">
              <a:rPr lang="en-US"/>
              <a:pPr>
                <a:defRPr/>
              </a:pPr>
              <a:t>6/12/2013</a:t>
            </a:fld>
            <a:endParaRPr lang="en-US"/>
          </a:p>
        </p:txBody>
      </p:sp>
      <p:sp>
        <p:nvSpPr>
          <p:cNvPr id="12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6EDCC9-9B3C-4A17-8482-25543E2EC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28"/>
          <p:cNvSpPr>
            <a:spLocks noGrp="1"/>
          </p:cNvSpPr>
          <p:nvPr>
            <p:ph type="ftr" sz="quarter" idx="24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3581400" y="457200"/>
            <a:ext cx="85344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Rectangle 17"/>
          <p:cNvSpPr>
            <a:spLocks noGrp="1"/>
          </p:cNvSpPr>
          <p:nvPr>
            <p:ph type="dt" sz="half" idx="21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fld id="{EF7E3EC6-35D9-4B59-B687-0701F2030DFA}" type="datetime1">
              <a:rPr lang="en-US"/>
              <a:pPr>
                <a:defRPr/>
              </a:pPr>
              <a:t>6/12/2013</a:t>
            </a:fld>
            <a:endParaRPr lang="en-US" dirty="0"/>
          </a:p>
        </p:txBody>
      </p:sp>
      <p:sp>
        <p:nvSpPr>
          <p:cNvPr id="12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78DA5D-550D-4BE4-9800-6F9CD3066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Rectangle 20"/>
          <p:cNvSpPr>
            <a:spLocks noGrp="1"/>
          </p:cNvSpPr>
          <p:nvPr>
            <p:ph type="ftr" sz="quarter" idx="2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AB7E5-F134-4A5A-9373-29AD787A0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4" descr="2011-CGIncLogo-IconText-LgJ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239932"/>
            <a:ext cx="1219200" cy="31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7EB7F0-6308-4A5E-A4B5-9EFFD50650A4}" type="datetime1">
              <a:rPr lang="en-US"/>
              <a:pPr>
                <a:defRPr/>
              </a:pPr>
              <a:t>6/12/2013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9280E-528D-427C-B06F-24B2ACEE98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C0000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 bwMode="auto">
          <a:xfrm>
            <a:off x="304800" y="8382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00539B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50E3A24-2CE5-4913-9EA4-B3A6A0699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553200"/>
            <a:ext cx="9144000" cy="76200"/>
          </a:xfrm>
          <a:prstGeom prst="rect">
            <a:avLst/>
          </a:prstGeom>
          <a:solidFill>
            <a:srgbClr val="FFC00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59" r:id="rId8"/>
    <p:sldLayoutId id="2147484367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cap="sm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Char char="–"/>
        <a:defRPr sz="28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Char char="•"/>
        <a:defRPr sz="24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Char char="–"/>
        <a:defRPr sz="20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Char char="»"/>
        <a:defRPr sz="20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gif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886200"/>
            <a:ext cx="6324600" cy="762000"/>
          </a:xfrm>
        </p:spPr>
        <p:txBody>
          <a:bodyPr/>
          <a:lstStyle/>
          <a:p>
            <a:r>
              <a:rPr lang="en-US" sz="2200" b="1" i="1" cap="none" dirty="0" smtClean="0">
                <a:latin typeface="Trebuchet MS" pitchFamily="34" charset="0"/>
              </a:rPr>
              <a:t>Mexico &amp; the Border: Challenges and Tools for Business &amp; Policy Research</a:t>
            </a:r>
            <a:endParaRPr lang="en-US" sz="2200" b="1" i="1" cap="none" dirty="0"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953000"/>
            <a:ext cx="8534400" cy="609600"/>
          </a:xfrm>
        </p:spPr>
        <p:txBody>
          <a:bodyPr/>
          <a:lstStyle/>
          <a:p>
            <a:pPr algn="ctr"/>
            <a:r>
              <a:rPr lang="en-US" sz="1600" i="1" dirty="0" smtClean="0"/>
              <a:t>Special Libraries Association Conference</a:t>
            </a:r>
          </a:p>
          <a:p>
            <a:pPr algn="ctr"/>
            <a:r>
              <a:rPr lang="en-US" sz="1600" i="1" dirty="0" smtClean="0"/>
              <a:t>South of the Border Panel • June 10, 2013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319" r="8719" b="1667"/>
          <a:stretch>
            <a:fillRect/>
          </a:stretch>
        </p:blipFill>
        <p:spPr bwMode="auto">
          <a:xfrm>
            <a:off x="685800" y="838200"/>
            <a:ext cx="1687010" cy="2514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Picture 2" descr="C:\Documents and Settings\CGInc-Kenn\My Documents\CGIncFiles\CGInc\2-CGMktg\1-CrossborderGroup-CompanyLogos\CGroupLogos\Crossborder Group Logo-Md.jpeg"/>
          <p:cNvPicPr>
            <a:picLocks noChangeAspect="1" noChangeArrowheads="1"/>
          </p:cNvPicPr>
          <p:nvPr/>
        </p:nvPicPr>
        <p:blipFill>
          <a:blip r:embed="rId4" cstate="print"/>
          <a:srcRect r="2778"/>
          <a:stretch>
            <a:fillRect/>
          </a:stretch>
        </p:blipFill>
        <p:spPr bwMode="auto">
          <a:xfrm>
            <a:off x="3505200" y="5715000"/>
            <a:ext cx="2667000" cy="706228"/>
          </a:xfrm>
          <a:prstGeom prst="rect">
            <a:avLst/>
          </a:prstGeom>
          <a:noFill/>
        </p:spPr>
      </p:pic>
      <p:pic>
        <p:nvPicPr>
          <p:cNvPr id="12" name="Picture 11" descr="assembly-square-sm.jp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rcRect l="26361" r="10130"/>
          <a:stretch>
            <a:fillRect/>
          </a:stretch>
        </p:blipFill>
        <p:spPr>
          <a:xfrm>
            <a:off x="6858000" y="838200"/>
            <a:ext cx="1676400" cy="2514600"/>
          </a:xfrm>
          <a:prstGeom prst="rect">
            <a:avLst/>
          </a:prstGeom>
          <a:ln>
            <a:solidFill>
              <a:srgbClr val="C00000"/>
            </a:solidFill>
          </a:ln>
          <a:effectLst/>
        </p:spPr>
      </p:pic>
      <p:pic>
        <p:nvPicPr>
          <p:cNvPr id="14" name="Picture 2" descr="C:\Documents and Settings\Kenn@Home\Desktop\1-2011-2012-Homework\2012-07-July\CalCPAPresentation\090213-SY-BorderWait-CarsSentri.jpg"/>
          <p:cNvPicPr>
            <a:picLocks noChangeAspect="1" noChangeArrowheads="1"/>
          </p:cNvPicPr>
          <p:nvPr/>
        </p:nvPicPr>
        <p:blipFill>
          <a:blip r:embed="rId6" cstate="print"/>
          <a:srcRect l="22797" r="23062"/>
          <a:stretch>
            <a:fillRect/>
          </a:stretch>
        </p:blipFill>
        <p:spPr bwMode="auto">
          <a:xfrm>
            <a:off x="4724400" y="838200"/>
            <a:ext cx="1815251" cy="2514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776332"/>
            <a:ext cx="2286000" cy="10380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5" name="Picture 2" descr="C:\Documents and Settings\Kenn@Home\Desktop\1-2011-2012-Homework\2012-09-Sept\CInforma-BorderSurveys\1204-BorderSurveyPhoto-Vsm.jpg"/>
          <p:cNvPicPr>
            <a:picLocks noChangeAspect="1" noChangeArrowheads="1"/>
          </p:cNvPicPr>
          <p:nvPr/>
        </p:nvPicPr>
        <p:blipFill>
          <a:blip r:embed="rId8" cstate="print"/>
          <a:srcRect l="-145" r="-532"/>
          <a:stretch>
            <a:fillRect/>
          </a:stretch>
        </p:blipFill>
        <p:spPr bwMode="auto">
          <a:xfrm>
            <a:off x="2720826" y="838200"/>
            <a:ext cx="1666875" cy="2514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599864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67600" y="6009526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4343400" y="2590800"/>
            <a:ext cx="45402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>
              <a:spcAft>
                <a:spcPts val="0"/>
              </a:spcAft>
              <a:buClr>
                <a:srgbClr val="CC9900"/>
              </a:buClr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“What’s the Economic Impact of Border Crossers (and what do they buy)?”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nts and Settings\Kenn@Home\Desktop\1-2011-2012-Homework\2012-07-July\CalCPAPresentation\Dinero.jpg"/>
          <p:cNvPicPr>
            <a:picLocks noChangeAspect="1" noChangeArrowheads="1"/>
          </p:cNvPicPr>
          <p:nvPr/>
        </p:nvPicPr>
        <p:blipFill>
          <a:blip r:embed="rId3" cstate="print"/>
          <a:srcRect l="31263"/>
          <a:stretch>
            <a:fillRect/>
          </a:stretch>
        </p:blipFill>
        <p:spPr bwMode="auto">
          <a:xfrm>
            <a:off x="0" y="533400"/>
            <a:ext cx="4020820" cy="601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152400" y="685800"/>
            <a:ext cx="579120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Understanding economic impacts or purchasing behavior of border crossers requires a few data elements: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Size of flow (northbound &amp; southbound)</a:t>
            </a:r>
            <a:endParaRPr lang="en-US" sz="2000" b="1" dirty="0" smtClean="0">
              <a:solidFill>
                <a:srgbClr val="C00000"/>
              </a:solidFill>
              <a:latin typeface="+mn-lt"/>
            </a:endParaRP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Quantity of expenditures (both sides)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Types of products/services/activities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Surprisingly little public data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about 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500K daily US/MX visitors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…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Relatively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good secondary data on volumes (cars, pedestrians, bus/train passengers…) from Customs &amp; Border Protection &amp; US Dept of Transport.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Infrequent and non-specific data about what they do…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" y="20638"/>
            <a:ext cx="891540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Border crossers – research Challenge</a:t>
            </a:r>
            <a:endParaRPr lang="en-US" sz="2400" cap="all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pic>
        <p:nvPicPr>
          <p:cNvPr id="6" name="Picture 2" descr="C:\Documents and Settings\CGInc-Kenn\My Documents\CGIncFiles\CGInc\CImages\CrossborderPhotos\POEs\POE-CalexicoEast-NB-POVs-1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283" t="8864" r="-928" b="5052"/>
          <a:stretch>
            <a:fillRect/>
          </a:stretch>
        </p:blipFill>
        <p:spPr bwMode="auto">
          <a:xfrm>
            <a:off x="6248400" y="1905000"/>
            <a:ext cx="2667000" cy="2971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152400" y="685800"/>
            <a:ext cx="586740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Like many border projects, have to pull together mosaic of secondary &amp; primary data:</a:t>
            </a:r>
            <a:endParaRPr lang="en-US" sz="2000" b="1" dirty="0" smtClean="0">
              <a:solidFill>
                <a:srgbClr val="C00000"/>
              </a:solidFill>
              <a:latin typeface="+mn-lt"/>
            </a:endParaRP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Secondary: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regular requests to CBP officials for local data, use DOT’s Bureau of Transport Stats for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borderwide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info</a:t>
            </a:r>
          </a:p>
          <a:p>
            <a:pPr marL="685800" lvl="1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No data from MX officials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(could change)</a:t>
            </a: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685800" lvl="1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Have built internal library (1996-2013) 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Primary: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to get the detail, needed to create own data – surveying border crossers…</a:t>
            </a:r>
          </a:p>
          <a:p>
            <a:pPr marL="685800" lvl="1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Have applied nearly 20,000 at-border surveys since 2003</a:t>
            </a:r>
          </a:p>
          <a:p>
            <a:pPr marL="685800" lvl="1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Many of those related to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crossborder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habits, tourism&amp; shopping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" y="20638"/>
            <a:ext cx="891540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Border crossers – research approach</a:t>
            </a:r>
            <a:endParaRPr lang="en-US" sz="2400" cap="all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pic>
        <p:nvPicPr>
          <p:cNvPr id="4" name="Picture 3" descr="C:\Users\Kenn\Documents\CGInc-Kenn\4-CImages\CrossborderPhotos\BorderSurveys\2013-SanYsidro-PedSurvey-1.jpg"/>
          <p:cNvPicPr/>
          <p:nvPr/>
        </p:nvPicPr>
        <p:blipFill>
          <a:blip r:embed="rId3" cstate="print">
            <a:lum bright="10000" contrast="10000"/>
          </a:blip>
          <a:srcRect l="4763" t="1245" r="23798"/>
          <a:stretch>
            <a:fillRect/>
          </a:stretch>
        </p:blipFill>
        <p:spPr bwMode="auto">
          <a:xfrm>
            <a:off x="6248400" y="1981200"/>
            <a:ext cx="2709218" cy="292675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381000" y="838200"/>
            <a:ext cx="8305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Border crossers are commuters, tourists, and consumers…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At-border surveys by Crossborder Group show typical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$140-170 daily average expenditure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by Mexico-residing border crossers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…$10-14 million in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crossborder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retail expenditures </a:t>
            </a:r>
            <a:r>
              <a:rPr lang="en-US" sz="2000" b="1" u="sng" dirty="0" smtClean="0">
                <a:solidFill>
                  <a:srgbClr val="C00000"/>
                </a:solidFill>
                <a:latin typeface="+mn-lt"/>
              </a:rPr>
              <a:t>daily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" y="20638"/>
            <a:ext cx="891540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Border crossers – Research results</a:t>
            </a:r>
            <a:endParaRPr lang="en-US" sz="2400" cap="all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19400"/>
            <a:ext cx="44542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819400"/>
            <a:ext cx="373085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599864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67600" y="6009526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4495800" y="2590800"/>
            <a:ext cx="43878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>
              <a:spcAft>
                <a:spcPts val="0"/>
              </a:spcAft>
              <a:buClr>
                <a:srgbClr val="CC9900"/>
              </a:buClr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“How Much Demand for Product X?”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3906" name="Picture 2" descr="C:\Documents and Settings\Kenn@Home\Desktop\2013-SLA\densglass.GIF"/>
          <p:cNvPicPr>
            <a:picLocks noChangeAspect="1" noChangeArrowheads="1"/>
          </p:cNvPicPr>
          <p:nvPr/>
        </p:nvPicPr>
        <p:blipFill>
          <a:blip r:embed="rId3" cstate="print"/>
          <a:srcRect l="33071" t="21389" r="35846"/>
          <a:stretch>
            <a:fillRect/>
          </a:stretch>
        </p:blipFill>
        <p:spPr bwMode="auto">
          <a:xfrm>
            <a:off x="0" y="533400"/>
            <a:ext cx="4351397" cy="601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457200" y="685800"/>
            <a:ext cx="8305800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As in many countries, some data readily available…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import/export data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(by HTS, from MX &amp; US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gov’t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sources; some third-party marine trade data  [PIERS,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ImportGenius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Zepol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etc.])</a:t>
            </a:r>
            <a:endParaRPr lang="en-US" sz="2000" b="1" dirty="0" smtClean="0">
              <a:solidFill>
                <a:srgbClr val="C00000"/>
              </a:solidFill>
              <a:latin typeface="+mn-lt"/>
            </a:endParaRP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Economic &amp; business activity data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gov’t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agencies, industry trade associations)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Some product-specific info – </a:t>
            </a:r>
            <a:r>
              <a:rPr lang="en-US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for well known products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tabLst>
                <a:tab pos="274320" algn="l"/>
                <a:tab pos="457200" algn="l"/>
                <a:tab pos="914400" algn="l"/>
              </a:tabLst>
              <a:defRPr/>
            </a:pP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The challenge:  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how to do market size estimates for new-to-market products or brand?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Can be common problem in Mexico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Markets may be very different from US – example: external building sheathing in a concrete building world…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" y="20638"/>
            <a:ext cx="891540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Market estimations – research challenge </a:t>
            </a:r>
            <a:endParaRPr lang="en-US" sz="2400" cap="all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152400" y="685800"/>
            <a:ext cx="525780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Again, pulled together mix of secondary and primary data: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Secondary:  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building and construction industry data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from housing agencies (INFONAVIT, CONAVI, INEGI, etc)</a:t>
            </a:r>
            <a:endParaRPr lang="en-US" sz="2000" b="1" dirty="0" smtClean="0">
              <a:solidFill>
                <a:srgbClr val="C00000"/>
              </a:solidFill>
              <a:latin typeface="+mn-lt"/>
            </a:endParaRP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Secondary: 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industry associations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(CMIC, CME [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Consejo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Mexicano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de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Edificación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])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Secondary: import/export data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Still…found very little specific data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Primary: Directly-contacted real estate developers, contractors, and construction retailers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Over 40 phone interviews in major Mexico cities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" y="20638"/>
            <a:ext cx="891540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Market estimations - Research approach</a:t>
            </a:r>
            <a:endParaRPr lang="en-US" sz="2400" cap="all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52600"/>
            <a:ext cx="3581400" cy="31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599864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67600" y="6009526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4495800" y="2590800"/>
            <a:ext cx="43878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>
              <a:spcAft>
                <a:spcPts val="0"/>
              </a:spcAft>
              <a:buClr>
                <a:srgbClr val="CC9900"/>
              </a:buClr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“Is this a Real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Maquiladora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Supplier?”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4931" name="Picture 3" descr="C:\Documents and Settings\Kenn@Home\Desktop\2013-SLA\Suppli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4210576" cy="601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152400" y="685800"/>
            <a:ext cx="60960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Major Mexico-based manufacturer wanted to confirm ownership and legal status of suppliers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 US, this is pretty routine…</a:t>
            </a:r>
            <a:endParaRPr lang="en-US" sz="2000" b="1" dirty="0" smtClean="0">
              <a:solidFill>
                <a:srgbClr val="C00000"/>
              </a:solidFill>
              <a:latin typeface="+mn-lt"/>
            </a:endParaRPr>
          </a:p>
          <a:p>
            <a:pPr marL="685800" lvl="1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…not in Mexico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Much business intelligence is private – or difficult to access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</a:t>
            </a:r>
          </a:p>
          <a:p>
            <a:pPr marL="685800" lvl="1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culture of tax avoidance</a:t>
            </a:r>
          </a:p>
          <a:p>
            <a:pPr marL="685800" lvl="1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informal business practices</a:t>
            </a:r>
          </a:p>
          <a:p>
            <a:pPr marL="685800" lvl="1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regionalism</a:t>
            </a:r>
          </a:p>
          <a:p>
            <a:pPr marL="685800" lvl="1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lack of electronic databases</a:t>
            </a:r>
          </a:p>
          <a:p>
            <a:pPr marL="685800" lvl="1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few comprehensive business data sources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" y="20638"/>
            <a:ext cx="891540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Company due diligence - Research challenge</a:t>
            </a:r>
            <a:endParaRPr lang="en-US" sz="2400" cap="all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r="25000"/>
          <a:stretch>
            <a:fillRect/>
          </a:stretch>
        </p:blipFill>
        <p:spPr bwMode="auto">
          <a:xfrm>
            <a:off x="6324600" y="2286000"/>
            <a:ext cx="2578100" cy="22098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152400" y="685800"/>
            <a:ext cx="4953000" cy="575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CC9900"/>
              </a:buClr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Mosaic of secondary &amp; primary data</a:t>
            </a:r>
          </a:p>
          <a:p>
            <a:pPr marL="228600" indent="-228600">
              <a:spcBef>
                <a:spcPts val="0"/>
              </a:spcBef>
              <a:spcAft>
                <a:spcPts val="10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Secondary research:</a:t>
            </a:r>
          </a:p>
          <a:p>
            <a:pPr marL="685800" lvl="1" indent="-228600">
              <a:spcBef>
                <a:spcPts val="0"/>
              </a:spcBef>
              <a:spcAft>
                <a:spcPts val="10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Registro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Publico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(public records… but often not avail for sole proprietorships)</a:t>
            </a: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685800" lvl="1" indent="-228600">
              <a:spcBef>
                <a:spcPts val="0"/>
              </a:spcBef>
              <a:spcAft>
                <a:spcPts val="10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SIEM (Sec. of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Economia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)</a:t>
            </a:r>
          </a:p>
          <a:p>
            <a:pPr marL="685800" lvl="1" indent="-228600">
              <a:spcBef>
                <a:spcPts val="0"/>
              </a:spcBef>
              <a:spcAft>
                <a:spcPts val="10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RFC (State Tax Registry)</a:t>
            </a:r>
          </a:p>
          <a:p>
            <a:pPr marL="685800" lvl="1" indent="-228600">
              <a:spcBef>
                <a:spcPts val="0"/>
              </a:spcBef>
              <a:spcAft>
                <a:spcPts val="10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Public contractor registries</a:t>
            </a:r>
          </a:p>
          <a:p>
            <a:pPr marL="685800" lvl="1" indent="-228600">
              <a:spcBef>
                <a:spcPts val="0"/>
              </a:spcBef>
              <a:spcAft>
                <a:spcPts val="10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City Treasurer office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(biz licenses)</a:t>
            </a:r>
          </a:p>
          <a:p>
            <a:pPr marL="685800" lvl="1" indent="-228600">
              <a:spcBef>
                <a:spcPts val="0"/>
              </a:spcBef>
              <a:spcAft>
                <a:spcPts val="10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Sometimes: US records, as well…</a:t>
            </a:r>
          </a:p>
          <a:p>
            <a:pPr marL="228600" indent="-228600">
              <a:spcBef>
                <a:spcPts val="0"/>
              </a:spcBef>
              <a:spcAft>
                <a:spcPts val="10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Primary research:</a:t>
            </a:r>
          </a:p>
          <a:p>
            <a:pPr marL="685800" lvl="1" indent="-228600">
              <a:spcBef>
                <a:spcPts val="0"/>
              </a:spcBef>
              <a:spcAft>
                <a:spcPts val="10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Verification of address (site visit)</a:t>
            </a:r>
          </a:p>
          <a:p>
            <a:pPr marL="685800" lvl="1" indent="-228600">
              <a:spcBef>
                <a:spcPts val="0"/>
              </a:spcBef>
              <a:spcAft>
                <a:spcPts val="10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Contact company directly (“prospective client”)</a:t>
            </a:r>
          </a:p>
          <a:p>
            <a:pPr marL="1143000" lvl="2" indent="-228600">
              <a:spcBef>
                <a:spcPts val="0"/>
              </a:spcBef>
              <a:spcAft>
                <a:spcPts val="10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Referrals to other companies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" y="20638"/>
            <a:ext cx="891540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Company due diligence – research approach</a:t>
            </a:r>
            <a:endParaRPr lang="en-US" sz="2400" cap="all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pic>
        <p:nvPicPr>
          <p:cNvPr id="4098" name="Picture 2" descr="E:\2-CrossborderGroup\130114-CGInc-Backup-Partial\CBusiness-partial\2012-RCaldwell-Kyomx\1208-MagicTrader\120822-SIEM-SearchTrader-BajaCA-2.jpeg"/>
          <p:cNvPicPr>
            <a:picLocks noChangeAspect="1" noChangeArrowheads="1"/>
          </p:cNvPicPr>
          <p:nvPr/>
        </p:nvPicPr>
        <p:blipFill>
          <a:blip r:embed="rId3" cstate="print"/>
          <a:srcRect b="22756"/>
          <a:stretch>
            <a:fillRect/>
          </a:stretch>
        </p:blipFill>
        <p:spPr bwMode="auto">
          <a:xfrm>
            <a:off x="5334000" y="1295400"/>
            <a:ext cx="3452670" cy="22685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r="11290" b="26812"/>
          <a:stretch>
            <a:fillRect/>
          </a:stretch>
        </p:blipFill>
        <p:spPr bwMode="auto">
          <a:xfrm>
            <a:off x="5334000" y="4267200"/>
            <a:ext cx="3456432" cy="141050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599864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67600" y="6009526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304800" y="2895600"/>
            <a:ext cx="8578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>
              <a:spcAft>
                <a:spcPts val="0"/>
              </a:spcAft>
              <a:buClr>
                <a:srgbClr val="CC9900"/>
              </a:buClr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Ok…¿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Quién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Soy?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599864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67600" y="6009526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304800" y="2895600"/>
            <a:ext cx="8578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>
              <a:spcAft>
                <a:spcPts val="0"/>
              </a:spcAft>
              <a:buClr>
                <a:srgbClr val="CC9900"/>
              </a:buClr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Some Takeaways…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" y="20638"/>
            <a:ext cx="891540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likely use range of sources in biz &amp; policy research</a:t>
            </a:r>
            <a:endParaRPr lang="en-US" sz="2400" cap="all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66800" y="1371600"/>
          <a:ext cx="7162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152400" y="609600"/>
            <a:ext cx="883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>
              <a:spcAft>
                <a:spcPts val="0"/>
              </a:spcAft>
              <a:buClr>
                <a:srgbClr val="CC99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…to create “mosaic” of Mexico &amp; border market information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457200" y="685800"/>
            <a:ext cx="81534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Also important to consider: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Not all information will be available in English </a:t>
            </a:r>
          </a:p>
          <a:p>
            <a:pPr marL="1143000" lvl="2" indent="-228600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Maybe 20-30% of possible secondary sources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So, as Dora says: “It’s important to be bilingual”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(at least basic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Español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!)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" y="20638"/>
            <a:ext cx="822960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Another key factor: ¿</a:t>
            </a:r>
            <a:r>
              <a:rPr lang="en-US" sz="2400" cap="all" dirty="0" err="1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Todo</a:t>
            </a:r>
            <a:r>
              <a:rPr lang="en-US" sz="2400" cap="all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 en ingles?</a:t>
            </a:r>
            <a:endParaRPr lang="en-US" sz="2400" cap="all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276600"/>
            <a:ext cx="2209800" cy="321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://ymuchomas.files.wordpress.com/2011/08/342_home_img3_bilingua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514600"/>
            <a:ext cx="2169621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599864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67600" y="6009526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304800" y="2895600"/>
            <a:ext cx="85788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>
              <a:spcAft>
                <a:spcPts val="0"/>
              </a:spcAft>
              <a:buClr>
                <a:srgbClr val="CC9900"/>
              </a:buClr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Professional Tips:</a:t>
            </a:r>
          </a:p>
          <a:p>
            <a:pPr marL="228600" indent="-228600" algn="ctr">
              <a:spcAft>
                <a:spcPts val="0"/>
              </a:spcAft>
              <a:buClr>
                <a:srgbClr val="CC9900"/>
              </a:buClr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 Few Tools for Researchers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457200" y="762000"/>
            <a:ext cx="82296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Restating our Standard Assumption:  Mexico &amp; border data sought for projects </a:t>
            </a:r>
            <a:r>
              <a:rPr lang="en-US" sz="2000" b="1" i="1" dirty="0" smtClean="0">
                <a:solidFill>
                  <a:srgbClr val="C00000"/>
                </a:solidFill>
                <a:latin typeface="+mn-lt"/>
              </a:rPr>
              <a:t>may not be </a:t>
            </a:r>
            <a:r>
              <a:rPr lang="en-US" sz="2000" b="1" i="1" dirty="0" err="1" smtClean="0">
                <a:solidFill>
                  <a:srgbClr val="C00000"/>
                </a:solidFill>
                <a:latin typeface="+mn-lt"/>
              </a:rPr>
              <a:t>Googleable</a:t>
            </a:r>
            <a:r>
              <a:rPr lang="en-US" sz="2000" b="1" i="1" dirty="0" smtClean="0">
                <a:solidFill>
                  <a:srgbClr val="C00000"/>
                </a:solidFill>
                <a:latin typeface="+mn-lt"/>
              </a:rPr>
              <a:t>, may be tough to find, or may not exist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Admittedly, 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online sources are evolving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…</a:t>
            </a:r>
          </a:p>
          <a:p>
            <a:pPr marL="685800" lvl="1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1990s: UAG &amp; San Diego libraries (old school: “card catalog”)</a:t>
            </a:r>
          </a:p>
          <a:p>
            <a:pPr marL="685800" lvl="1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2013:  Today, online Mexico data sources growing – but still not as prevalent as in US, Canada, or European markets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One reason:  </a:t>
            </a:r>
            <a:r>
              <a:rPr lang="en-US" sz="2000" b="1" u="sng" dirty="0" smtClean="0">
                <a:solidFill>
                  <a:srgbClr val="C00000"/>
                </a:solidFill>
                <a:latin typeface="+mn-lt"/>
              </a:rPr>
              <a:t>few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traditional national or regional news sources – let alone policy makers – care about Mexico business or Border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…</a:t>
            </a:r>
          </a:p>
          <a:p>
            <a:pPr marL="685800" lvl="1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…at least </a:t>
            </a:r>
            <a:r>
              <a:rPr lang="en-US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beyond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“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narco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” and/or “illegal immigration”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That said, here are a few sources that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Crossborder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regularly uses for business &amp; policy information (not in order):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" y="20638"/>
            <a:ext cx="891540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Professional tips about Online Tools</a:t>
            </a:r>
            <a:endParaRPr lang="en-US" sz="2400" cap="all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609600" y="838200"/>
            <a:ext cx="8077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…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Google News Alerts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(“Tijuana”, “Baja California”, “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Economía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(MX)”, “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Mexico+Border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”, “NAFTA”, “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Maquiladora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”, etc…)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…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Twitter  </a:t>
            </a:r>
            <a:r>
              <a:rPr lang="en-US" sz="2000" b="1" dirty="0" smtClean="0">
                <a:latin typeface="+mn-lt"/>
              </a:rPr>
              <a:t>(@</a:t>
            </a:r>
            <a:r>
              <a:rPr lang="en-US" sz="2000" b="1" dirty="0" err="1" smtClean="0">
                <a:latin typeface="+mn-lt"/>
              </a:rPr>
              <a:t>CBorderGroup</a:t>
            </a:r>
            <a:r>
              <a:rPr lang="en-US" sz="2000" b="1" dirty="0" smtClean="0">
                <a:latin typeface="+mn-lt"/>
              </a:rPr>
              <a:t> follows 1,300+)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US/Global News Websites (w/ Border or Mexico focus):</a:t>
            </a:r>
          </a:p>
          <a:p>
            <a:pPr marL="685800" lvl="1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UTSanDiego.com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(border &amp; business stories)</a:t>
            </a:r>
          </a:p>
          <a:p>
            <a:pPr marL="685800" lvl="1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AZCentral.com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(AZ Republic)</a:t>
            </a:r>
          </a:p>
          <a:p>
            <a:pPr marL="685800" lvl="1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FronterasDesk.org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(CA, AZ, NM &amp; TX)</a:t>
            </a:r>
          </a:p>
          <a:p>
            <a:pPr marL="685800" lvl="1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Bloomberg.com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(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LatAm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Regional)</a:t>
            </a:r>
          </a:p>
          <a:p>
            <a:pPr marL="685800" lvl="1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Reuters.com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(World Markets/Mexico) </a:t>
            </a:r>
          </a:p>
          <a:p>
            <a:pPr marL="685800" lvl="1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Less frequent but good: 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NYT.com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TheHill.com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WaPo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…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" y="20638"/>
            <a:ext cx="891540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Online Tools (1): General &amp; US news sources</a:t>
            </a:r>
            <a:endParaRPr lang="en-US" sz="2400" cap="all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609600" y="838200"/>
            <a:ext cx="79248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18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Some Mexico-based News Websites (all Spanish):</a:t>
            </a:r>
          </a:p>
          <a:p>
            <a:pPr marL="685800" lvl="1" indent="-228600">
              <a:spcBef>
                <a:spcPts val="600"/>
              </a:spcBef>
              <a:spcAft>
                <a:spcPts val="18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TijuanaPress.com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(Tijuana local/politics)</a:t>
            </a:r>
          </a:p>
          <a:p>
            <a:pPr marL="685800" lvl="1" indent="-228600">
              <a:spcBef>
                <a:spcPts val="600"/>
              </a:spcBef>
              <a:spcAft>
                <a:spcPts val="18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ZETATijuana.com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(Tijuana local/politics) </a:t>
            </a:r>
            <a:endParaRPr lang="en-US" sz="2000" b="1" dirty="0" smtClean="0">
              <a:solidFill>
                <a:srgbClr val="C00000"/>
              </a:solidFill>
              <a:latin typeface="+mj-lt"/>
            </a:endParaRPr>
          </a:p>
          <a:p>
            <a:pPr marL="685800" lvl="1" indent="-228600">
              <a:spcBef>
                <a:spcPts val="600"/>
              </a:spcBef>
              <a:spcAft>
                <a:spcPts val="18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TijuanaInformativo.info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(Tijuana local/politics) </a:t>
            </a:r>
          </a:p>
          <a:p>
            <a:pPr marL="685800" lvl="1" indent="-228600">
              <a:spcBef>
                <a:spcPts val="600"/>
              </a:spcBef>
              <a:spcAft>
                <a:spcPts val="18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Siglo21.com.mx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(Baja California industry)</a:t>
            </a:r>
          </a:p>
          <a:p>
            <a:pPr marL="685800" lvl="1" indent="-228600">
              <a:spcBef>
                <a:spcPts val="600"/>
              </a:spcBef>
              <a:spcAft>
                <a:spcPts val="18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ElFinanciero.com.mx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(MX business/national)</a:t>
            </a:r>
            <a:endParaRPr lang="en-US" sz="2000" b="1" dirty="0" smtClean="0">
              <a:solidFill>
                <a:srgbClr val="C00000"/>
              </a:solidFill>
              <a:latin typeface="+mj-lt"/>
            </a:endParaRPr>
          </a:p>
          <a:p>
            <a:pPr marL="685800" lvl="1" indent="-228600">
              <a:spcBef>
                <a:spcPts val="600"/>
              </a:spcBef>
              <a:spcAft>
                <a:spcPts val="18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ElUniversal.com.mx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(MX national)</a:t>
            </a:r>
          </a:p>
          <a:p>
            <a:pPr marL="685800" lvl="1" indent="-228600">
              <a:spcBef>
                <a:spcPts val="600"/>
              </a:spcBef>
              <a:spcAft>
                <a:spcPts val="18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ADNPolitico.comm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(MX national politics)</a:t>
            </a:r>
          </a:p>
          <a:p>
            <a:pPr marL="685800" lvl="1" indent="-228600">
              <a:spcBef>
                <a:spcPts val="600"/>
              </a:spcBef>
              <a:spcAft>
                <a:spcPts val="18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CNNExpansion.com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(MX business/national)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" y="20638"/>
            <a:ext cx="891540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Online Tools (2): Mexico news sources</a:t>
            </a:r>
            <a:endParaRPr lang="en-US" sz="2400" cap="all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609600" y="609600"/>
            <a:ext cx="7924800" cy="6016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Mexico Government Sites: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INEGI.org.mx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(MX’s Census Bureau, Sp.)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Banxico.org.mx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(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Xrate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various econ data, Sp.)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Conapo.gob.mx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(population projections, Sp.)</a:t>
            </a:r>
            <a:endParaRPr lang="en-US" sz="2000" b="1" dirty="0" smtClean="0">
              <a:solidFill>
                <a:srgbClr val="C00000"/>
              </a:solidFill>
              <a:latin typeface="+mj-lt"/>
            </a:endParaRP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Conavi.gob.mx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(housing data, Sp.)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SCT.gob.mx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(transportation data, Sp.)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Datatur.sectur.gob.mx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(tourism data, Sp.)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SIEM.gob.mx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(Sec. of Economy, company data)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…We also submit IFAI requests to the above (FOIA)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Sample Industry Association Sites: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AMIA.com.mx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(automotive industry, Sp.)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AMITI.org.mx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(IT industry, Sp.)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CMIC.org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(construction/housing data, Sp.)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" y="20638"/>
            <a:ext cx="891540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Online Tools (3): Mexico demo &amp; Industry information</a:t>
            </a:r>
            <a:endParaRPr lang="en-US" sz="2400" cap="all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3962400"/>
            <a:ext cx="6096000" cy="533400"/>
          </a:xfrm>
        </p:spPr>
        <p:txBody>
          <a:bodyPr/>
          <a:lstStyle/>
          <a:p>
            <a:r>
              <a:rPr lang="en-US" sz="2800" b="1" i="1" cap="none" spc="300" dirty="0" smtClean="0">
                <a:latin typeface="Trebuchet MS" pitchFamily="34" charset="0"/>
              </a:rPr>
              <a:t>¡Gracias!   </a:t>
            </a:r>
            <a:r>
              <a:rPr lang="en-US" sz="2800" b="1" i="1" cap="none" spc="300" dirty="0" smtClean="0">
                <a:latin typeface="Trebuchet MS"/>
              </a:rPr>
              <a:t>¿</a:t>
            </a:r>
            <a:r>
              <a:rPr lang="en-US" sz="2800" b="1" i="1" cap="none" spc="300" dirty="0" err="1" smtClean="0">
                <a:latin typeface="Trebuchet MS" pitchFamily="34" charset="0"/>
              </a:rPr>
              <a:t>Preguntas</a:t>
            </a:r>
            <a:r>
              <a:rPr lang="en-US" sz="2800" b="1" i="1" cap="none" spc="300" dirty="0" smtClean="0">
                <a:latin typeface="Trebuchet MS" pitchFamily="34" charset="0"/>
              </a:rPr>
              <a:t>?</a:t>
            </a:r>
            <a:endParaRPr lang="en-US" sz="2800" b="1" i="1" cap="none" spc="300" dirty="0"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953000"/>
            <a:ext cx="8534400" cy="1219200"/>
          </a:xfrm>
        </p:spPr>
        <p:txBody>
          <a:bodyPr/>
          <a:lstStyle/>
          <a:p>
            <a:pPr algn="ctr"/>
            <a:r>
              <a:rPr lang="en-US" sz="2200" i="1" spc="-150" dirty="0" err="1" smtClean="0"/>
              <a:t>Kenn</a:t>
            </a:r>
            <a:r>
              <a:rPr lang="en-US" sz="2200" i="1" spc="-150" dirty="0" smtClean="0"/>
              <a:t> Morris, President/CEO of </a:t>
            </a:r>
            <a:r>
              <a:rPr lang="en-US" sz="2200" i="1" spc="-150" dirty="0" err="1" smtClean="0"/>
              <a:t>Crossborder</a:t>
            </a:r>
            <a:r>
              <a:rPr lang="en-US" sz="2200" i="1" spc="-150" dirty="0" smtClean="0"/>
              <a:t> Group </a:t>
            </a:r>
          </a:p>
          <a:p>
            <a:pPr algn="ctr"/>
            <a:r>
              <a:rPr lang="en-US" sz="2200" i="1" spc="-150" dirty="0" smtClean="0"/>
              <a:t>Email: </a:t>
            </a:r>
            <a:r>
              <a:rPr lang="en-US" sz="2200" i="1" spc="-150" dirty="0" smtClean="0">
                <a:solidFill>
                  <a:srgbClr val="C00000"/>
                </a:solidFill>
              </a:rPr>
              <a:t>Kenn @</a:t>
            </a:r>
            <a:r>
              <a:rPr lang="en-US" sz="2200" i="1" spc="-150" dirty="0" err="1" smtClean="0">
                <a:solidFill>
                  <a:srgbClr val="C00000"/>
                </a:solidFill>
              </a:rPr>
              <a:t>CrossborderBusiness.com</a:t>
            </a:r>
            <a:r>
              <a:rPr lang="en-US" sz="2200" i="1" spc="-15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000" i="1" spc="-150" dirty="0" smtClean="0">
                <a:solidFill>
                  <a:srgbClr val="C00000"/>
                </a:solidFill>
              </a:rPr>
              <a:t>San Diego: 619-710-8120    •    Tijuana: 664-380-6151</a:t>
            </a:r>
          </a:p>
          <a:p>
            <a:pPr algn="ctr"/>
            <a:endParaRPr lang="en-US" sz="2400" i="1" spc="-150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319" r="8719" b="1667"/>
          <a:stretch>
            <a:fillRect/>
          </a:stretch>
        </p:blipFill>
        <p:spPr bwMode="auto">
          <a:xfrm>
            <a:off x="685800" y="838200"/>
            <a:ext cx="1687010" cy="2514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Picture 2" descr="C:\Documents and Settings\CGInc-Kenn\My Documents\CGIncFiles\CGInc\2-CGMktg\1-CrossborderGroup-CompanyLogos\CGroupLogos\Crossborder Group Logo-Md.jpeg"/>
          <p:cNvPicPr>
            <a:picLocks noChangeAspect="1" noChangeArrowheads="1"/>
          </p:cNvPicPr>
          <p:nvPr/>
        </p:nvPicPr>
        <p:blipFill>
          <a:blip r:embed="rId4" cstate="print"/>
          <a:srcRect r="2778"/>
          <a:stretch>
            <a:fillRect/>
          </a:stretch>
        </p:blipFill>
        <p:spPr bwMode="auto">
          <a:xfrm>
            <a:off x="3810000" y="6172200"/>
            <a:ext cx="1828800" cy="484271"/>
          </a:xfrm>
          <a:prstGeom prst="rect">
            <a:avLst/>
          </a:prstGeom>
          <a:noFill/>
        </p:spPr>
      </p:pic>
      <p:pic>
        <p:nvPicPr>
          <p:cNvPr id="12" name="Picture 11" descr="assembly-square-sm.jp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rcRect l="26361" r="10130"/>
          <a:stretch>
            <a:fillRect/>
          </a:stretch>
        </p:blipFill>
        <p:spPr>
          <a:xfrm>
            <a:off x="6858000" y="838200"/>
            <a:ext cx="1676400" cy="2514600"/>
          </a:xfrm>
          <a:prstGeom prst="rect">
            <a:avLst/>
          </a:prstGeom>
          <a:ln>
            <a:solidFill>
              <a:srgbClr val="C00000"/>
            </a:solidFill>
          </a:ln>
          <a:effectLst/>
        </p:spPr>
      </p:pic>
      <p:pic>
        <p:nvPicPr>
          <p:cNvPr id="15" name="Picture 2" descr="C:\Documents and Settings\Kenn@Home\Desktop\1-2011-2012-Homework\2012-07-July\CalCPAPresentation\090213-SY-BorderWait-CarsSentri.jpg"/>
          <p:cNvPicPr>
            <a:picLocks noChangeAspect="1" noChangeArrowheads="1"/>
          </p:cNvPicPr>
          <p:nvPr/>
        </p:nvPicPr>
        <p:blipFill>
          <a:blip r:embed="rId6" cstate="print"/>
          <a:srcRect l="22797" r="23062"/>
          <a:stretch>
            <a:fillRect/>
          </a:stretch>
        </p:blipFill>
        <p:spPr bwMode="auto">
          <a:xfrm>
            <a:off x="4724400" y="838200"/>
            <a:ext cx="1815251" cy="2514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776332"/>
            <a:ext cx="2286000" cy="10380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7" name="Picture 2" descr="C:\Documents and Settings\Kenn@Home\Desktop\1-2011-2012-Homework\2012-09-Sept\CInforma-BorderSurveys\1204-BorderSurveyPhoto-Vsm.jpg"/>
          <p:cNvPicPr>
            <a:picLocks noChangeAspect="1" noChangeArrowheads="1"/>
          </p:cNvPicPr>
          <p:nvPr/>
        </p:nvPicPr>
        <p:blipFill>
          <a:blip r:embed="rId8" cstate="print"/>
          <a:srcRect l="-145" r="-532"/>
          <a:stretch>
            <a:fillRect/>
          </a:stretch>
        </p:blipFill>
        <p:spPr bwMode="auto">
          <a:xfrm>
            <a:off x="2720826" y="838200"/>
            <a:ext cx="1666875" cy="2514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600" y="6009526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 bwMode="auto">
          <a:xfrm>
            <a:off x="4191000" y="762000"/>
            <a:ext cx="47244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Kenn Morris</a:t>
            </a:r>
          </a:p>
          <a:p>
            <a:pPr marL="466725" lvl="1" indent="-228600"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Founder &amp; President/CEO of Crossborder Group Inc. </a:t>
            </a:r>
          </a:p>
          <a:p>
            <a:pPr marL="466725" lvl="1" indent="-228600"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+mn-lt"/>
              </a:rPr>
              <a:t>Gerente</a:t>
            </a:r>
            <a:r>
              <a:rPr lang="en-US" sz="2000" dirty="0" smtClean="0">
                <a:latin typeface="+mn-lt"/>
              </a:rPr>
              <a:t> General de Crossborder NS, S de RL de CV</a:t>
            </a:r>
          </a:p>
          <a:p>
            <a:pPr marL="466725" lvl="1" indent="-228600"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Nearly 20 years of business consulting, market research and policy research in Mexico, the US-Mexico border region</a:t>
            </a:r>
          </a:p>
          <a:p>
            <a:pPr marL="466725" lvl="1" indent="-228600"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Directed </a:t>
            </a:r>
            <a:r>
              <a:rPr lang="en-US" sz="2000" b="1" i="1" dirty="0" smtClean="0">
                <a:solidFill>
                  <a:srgbClr val="C00000"/>
                </a:solidFill>
                <a:latin typeface="+mn-lt"/>
              </a:rPr>
              <a:t>“Crossborder Innovation &amp; Competitiveness Initiative”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at UCSD San Diego Dialogue</a:t>
            </a:r>
          </a:p>
          <a:p>
            <a:pPr marL="466725" lvl="1" indent="-228600"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Appointed by US Secretary of Commerce as member of </a:t>
            </a:r>
            <a:r>
              <a:rPr lang="en-US" sz="2000" b="1" i="1" dirty="0" smtClean="0">
                <a:solidFill>
                  <a:srgbClr val="C00000"/>
                </a:solidFill>
                <a:latin typeface="+mn-lt"/>
              </a:rPr>
              <a:t>San Diego-Imperial County DEC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" y="20638"/>
            <a:ext cx="822960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Introduction: </a:t>
            </a:r>
            <a:r>
              <a:rPr lang="en-US" sz="2400" cap="all" dirty="0" err="1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Quien</a:t>
            </a:r>
            <a:r>
              <a:rPr lang="en-US" sz="2400" cap="all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 soy?  </a:t>
            </a:r>
            <a:endParaRPr lang="en-US" sz="2400" cap="all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pic>
        <p:nvPicPr>
          <p:cNvPr id="7" name="Picture 4" descr="2011-CGIncLogo-IconText-Lg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7620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Kenn@Home\Desktop\1-2011-2012-Homework\2012-07-July\CalCPAPresentation\KennBurro.jpg"/>
          <p:cNvPicPr>
            <a:picLocks noChangeAspect="1" noChangeArrowheads="1"/>
          </p:cNvPicPr>
          <p:nvPr/>
        </p:nvPicPr>
        <p:blipFill>
          <a:blip r:embed="rId4" cstate="print"/>
          <a:srcRect l="10285" r="11765"/>
          <a:stretch>
            <a:fillRect/>
          </a:stretch>
        </p:blipFill>
        <p:spPr bwMode="auto">
          <a:xfrm>
            <a:off x="0" y="533400"/>
            <a:ext cx="4038600" cy="601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600" y="6009526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 bwMode="auto">
          <a:xfrm>
            <a:off x="336550" y="858838"/>
            <a:ext cx="8578850" cy="51090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spcAft>
                <a:spcPts val="0"/>
              </a:spcAft>
              <a:buClr>
                <a:srgbClr val="CC9900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latin typeface="+mn-lt"/>
              </a:rPr>
              <a:t>“Micro-Multinational” founded </a:t>
            </a:r>
            <a:r>
              <a:rPr lang="en-US" sz="2200" dirty="0">
                <a:solidFill>
                  <a:srgbClr val="C00000"/>
                </a:solidFill>
                <a:latin typeface="+mn-lt"/>
              </a:rPr>
              <a:t>in </a:t>
            </a:r>
            <a:r>
              <a:rPr lang="en-US" sz="2200" dirty="0" smtClean="0">
                <a:solidFill>
                  <a:srgbClr val="C00000"/>
                </a:solidFill>
                <a:latin typeface="+mn-lt"/>
              </a:rPr>
              <a:t>1996 in San Diego</a:t>
            </a:r>
          </a:p>
          <a:p>
            <a:pPr marL="466725" lvl="1" indent="-228600">
              <a:spcAft>
                <a:spcPts val="0"/>
              </a:spcAft>
              <a:buClr>
                <a:srgbClr val="CC9900"/>
              </a:buClr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+mn-lt"/>
              </a:rPr>
              <a:t>Crossborder</a:t>
            </a:r>
            <a:r>
              <a:rPr lang="en-US" sz="2200" dirty="0" smtClean="0">
                <a:latin typeface="+mn-lt"/>
              </a:rPr>
              <a:t> Group Inc. (1996, US)</a:t>
            </a:r>
          </a:p>
          <a:p>
            <a:pPr marL="466725" lvl="1" indent="-228600"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n-lt"/>
              </a:rPr>
              <a:t>Crossborder NS, S de RL de CV (2007, Mexico)</a:t>
            </a:r>
          </a:p>
          <a:p>
            <a:pPr marL="228600" indent="-228600">
              <a:buClr>
                <a:srgbClr val="CC9900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latin typeface="+mn-lt"/>
              </a:rPr>
              <a:t>Key consulting &amp; research staff in two offices:</a:t>
            </a:r>
          </a:p>
          <a:p>
            <a:pPr marL="457200" indent="-228600">
              <a:buClr>
                <a:srgbClr val="CC9900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n-lt"/>
              </a:rPr>
              <a:t>San Diego, USA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</a:t>
            </a:r>
            <a:endParaRPr lang="en-US" sz="2200" dirty="0" smtClean="0">
              <a:solidFill>
                <a:srgbClr val="00539B"/>
              </a:solidFill>
              <a:latin typeface="+mn-lt"/>
            </a:endParaRPr>
          </a:p>
          <a:p>
            <a:pPr marL="228600" indent="-228600">
              <a:spcAft>
                <a:spcPts val="600"/>
              </a:spcAft>
              <a:buClr>
                <a:srgbClr val="CC9900"/>
              </a:buClr>
              <a:defRPr/>
            </a:pPr>
            <a:endParaRPr lang="en-US" sz="2200" dirty="0" smtClean="0">
              <a:solidFill>
                <a:srgbClr val="00539B"/>
              </a:solidFill>
              <a:latin typeface="+mn-lt"/>
            </a:endParaRPr>
          </a:p>
          <a:p>
            <a:pPr marL="228600" indent="-228600">
              <a:spcAft>
                <a:spcPts val="1800"/>
              </a:spcAft>
              <a:buClr>
                <a:srgbClr val="CC9900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latin typeface="+mn-lt"/>
              </a:rPr>
              <a:t>Leader in US-Mexico market research and strategic consulting</a:t>
            </a:r>
          </a:p>
          <a:p>
            <a:pPr marL="228600" indent="-228600">
              <a:buClr>
                <a:srgbClr val="CC9900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latin typeface="+mn-lt"/>
              </a:rPr>
              <a:t>Includes expertise &amp; specialization in:</a:t>
            </a:r>
            <a:endParaRPr lang="en-US" sz="2200" dirty="0">
              <a:solidFill>
                <a:srgbClr val="C00000"/>
              </a:solidFill>
              <a:latin typeface="+mn-lt"/>
            </a:endParaRPr>
          </a:p>
          <a:p>
            <a:pPr marL="466725" lvl="1" indent="-228600">
              <a:buClr>
                <a:srgbClr val="CC9900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n-lt"/>
              </a:rPr>
              <a:t>Industry &amp; B2B research</a:t>
            </a:r>
            <a:endParaRPr lang="en-US" sz="2200" dirty="0">
              <a:latin typeface="+mn-lt"/>
            </a:endParaRPr>
          </a:p>
          <a:p>
            <a:pPr marL="466725" lvl="1" indent="-228600">
              <a:buClr>
                <a:srgbClr val="CC9900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n-lt"/>
              </a:rPr>
              <a:t>Site selection analyses</a:t>
            </a:r>
            <a:endParaRPr lang="en-US" sz="2200" dirty="0">
              <a:latin typeface="+mn-lt"/>
            </a:endParaRPr>
          </a:p>
          <a:p>
            <a:pPr marL="466725" lvl="1" indent="-228600"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n-lt"/>
              </a:rPr>
              <a:t>Border policy research</a:t>
            </a:r>
          </a:p>
          <a:p>
            <a:pPr marL="228600" lvl="1" indent="-228600">
              <a:buClr>
                <a:srgbClr val="CC9900"/>
              </a:buClr>
              <a:buFont typeface="Arial" pitchFamily="34" charset="0"/>
              <a:buChar char="•"/>
              <a:defRPr/>
            </a:pPr>
            <a:endParaRPr lang="en-US" sz="2200" dirty="0" smtClean="0">
              <a:solidFill>
                <a:srgbClr val="00539B"/>
              </a:solidFill>
              <a:latin typeface="+mn-lt"/>
            </a:endParaRPr>
          </a:p>
          <a:p>
            <a:pPr marL="228600" lvl="1" indent="-228600">
              <a:buClr>
                <a:srgbClr val="CC9900"/>
              </a:buClr>
              <a:buFont typeface="Arial" pitchFamily="34" charset="0"/>
              <a:buChar char="•"/>
              <a:defRPr/>
            </a:pPr>
            <a:r>
              <a:rPr lang="en-US" sz="2200" u="sng" dirty="0" smtClean="0">
                <a:solidFill>
                  <a:srgbClr val="C00000"/>
                </a:solidFill>
                <a:latin typeface="+mn-lt"/>
              </a:rPr>
              <a:t>Don’t</a:t>
            </a:r>
            <a:r>
              <a:rPr lang="en-US" sz="2200" dirty="0" smtClean="0">
                <a:latin typeface="+mn-lt"/>
              </a:rPr>
              <a:t> typically do B2C or political research/surveys…</a:t>
            </a:r>
          </a:p>
        </p:txBody>
      </p:sp>
      <p:sp>
        <p:nvSpPr>
          <p:cNvPr id="22530" name="Content Placeholder 4"/>
          <p:cNvSpPr txBox="1">
            <a:spLocks/>
          </p:cNvSpPr>
          <p:nvPr/>
        </p:nvSpPr>
        <p:spPr bwMode="auto">
          <a:xfrm>
            <a:off x="304800" y="4114800"/>
            <a:ext cx="82296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700"/>
              </a:spcBef>
              <a:buClr>
                <a:srgbClr val="CC9900"/>
              </a:buClr>
              <a:buSzPct val="100000"/>
              <a:buFont typeface="Arial" charset="0"/>
              <a:buChar char="•"/>
            </a:pPr>
            <a:endParaRPr lang="en-US">
              <a:solidFill>
                <a:srgbClr val="00539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3997404"/>
            <a:ext cx="4648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>
              <a:buClr>
                <a:srgbClr val="CC9900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n-lt"/>
              </a:rPr>
              <a:t>Field &amp; phone surveys in Mexico</a:t>
            </a:r>
          </a:p>
          <a:p>
            <a:pPr marL="457200" indent="-228600">
              <a:buClr>
                <a:srgbClr val="CC9900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n-lt"/>
              </a:rPr>
              <a:t>Market-entry strategies</a:t>
            </a:r>
          </a:p>
          <a:p>
            <a:pPr marL="457200" indent="-228600">
              <a:buClr>
                <a:srgbClr val="CC9900"/>
              </a:buClr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+mn-lt"/>
              </a:rPr>
              <a:t>Crossborder</a:t>
            </a:r>
            <a:r>
              <a:rPr lang="en-US" sz="2200" dirty="0" smtClean="0">
                <a:latin typeface="+mn-lt"/>
              </a:rPr>
              <a:t> retail</a:t>
            </a:r>
            <a:endParaRPr lang="en-US" sz="2200" dirty="0">
              <a:latin typeface="+mn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" y="20638"/>
            <a:ext cx="822960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About </a:t>
            </a:r>
            <a:r>
              <a:rPr lang="en-US" sz="2400" cap="all" dirty="0" err="1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Crossborder</a:t>
            </a:r>
            <a:r>
              <a:rPr lang="en-US" sz="2400" cap="all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…</a:t>
            </a:r>
            <a:endParaRPr lang="en-US" sz="2400" cap="all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2362200"/>
            <a:ext cx="35052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228600">
              <a:buClr>
                <a:srgbClr val="CC9900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n-lt"/>
              </a:rPr>
              <a:t>Tijuana, Mexico</a:t>
            </a:r>
            <a:endParaRPr lang="en-US" sz="2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28600" y="20638"/>
            <a:ext cx="822960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buClrTx/>
              <a:buFontTx/>
              <a:buNone/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A few of </a:t>
            </a:r>
            <a:r>
              <a:rPr lang="en-US" sz="2400" cap="all" dirty="0" err="1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crossborder’s</a:t>
            </a:r>
            <a:r>
              <a:rPr lang="en-US" sz="2400" cap="all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 clients</a:t>
            </a:r>
            <a:endParaRPr lang="en-US" sz="2400" cap="all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6009526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465" name="Picture 1" descr="C:\Documents and Settings\CGInc-Kenn\My Documents\CGIncFiles\CGInc\2-CBusiness\1-ActiveClients-Projects\2011-CINDE\logo_ci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0333" y="1828800"/>
            <a:ext cx="1862667" cy="457200"/>
          </a:xfrm>
          <a:prstGeom prst="rect">
            <a:avLst/>
          </a:prstGeom>
          <a:noFill/>
        </p:spPr>
      </p:pic>
      <p:pic>
        <p:nvPicPr>
          <p:cNvPr id="62467" name="Picture 3" descr="C:\Documents and Settings\CGInc-Kenn\My Documents\CGIncFiles\CGInc\2-CGMktg\ClientLogos\SANDAG-logo.jpeg"/>
          <p:cNvPicPr>
            <a:picLocks noChangeAspect="1" noChangeArrowheads="1"/>
          </p:cNvPicPr>
          <p:nvPr/>
        </p:nvPicPr>
        <p:blipFill>
          <a:blip r:embed="rId4" cstate="print"/>
          <a:srcRect l="10000" t="36607" r="8222" b="38393"/>
          <a:stretch>
            <a:fillRect/>
          </a:stretch>
        </p:blipFill>
        <p:spPr bwMode="auto">
          <a:xfrm>
            <a:off x="381000" y="571500"/>
            <a:ext cx="1752600" cy="533400"/>
          </a:xfrm>
          <a:prstGeom prst="rect">
            <a:avLst/>
          </a:prstGeom>
          <a:noFill/>
        </p:spPr>
      </p:pic>
      <p:pic>
        <p:nvPicPr>
          <p:cNvPr id="9" name="Picture 8" descr="nSCAGlogo_Hbla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609600"/>
            <a:ext cx="2986412" cy="502920"/>
          </a:xfrm>
          <a:prstGeom prst="rect">
            <a:avLst/>
          </a:prstGeom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9436" y="1752600"/>
            <a:ext cx="2023764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203960"/>
            <a:ext cx="147148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1238250"/>
            <a:ext cx="200770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 descr="C:\Documents and Settings\CGInc-Kenn\My Documents\CGIncFiles\CGInc\2-CGMktg\ClientLogos\IBI-Group-logo.jpeg"/>
          <p:cNvPicPr>
            <a:picLocks noChangeAspect="1" noChangeArrowheads="1"/>
          </p:cNvPicPr>
          <p:nvPr/>
        </p:nvPicPr>
        <p:blipFill>
          <a:blip r:embed="rId9" cstate="print"/>
          <a:srcRect l="17586" r="18966"/>
          <a:stretch>
            <a:fillRect/>
          </a:stretch>
        </p:blipFill>
        <p:spPr bwMode="auto">
          <a:xfrm>
            <a:off x="5668229" y="632460"/>
            <a:ext cx="580171" cy="548640"/>
          </a:xfrm>
          <a:prstGeom prst="rect">
            <a:avLst/>
          </a:prstGeom>
          <a:noFill/>
        </p:spPr>
      </p:pic>
      <p:pic>
        <p:nvPicPr>
          <p:cNvPr id="16" name="Picture 15" descr="orise-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19875" y="1329690"/>
            <a:ext cx="2313825" cy="365760"/>
          </a:xfrm>
          <a:prstGeom prst="rect">
            <a:avLst/>
          </a:prstGeom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1" cstate="print"/>
          <a:srcRect b="19641"/>
          <a:stretch>
            <a:fillRect/>
          </a:stretch>
        </p:blipFill>
        <p:spPr bwMode="auto">
          <a:xfrm>
            <a:off x="6457950" y="638175"/>
            <a:ext cx="857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4600" y="1158240"/>
            <a:ext cx="1398494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/>
          <p:nvPr/>
        </p:nvGrpSpPr>
        <p:grpSpPr>
          <a:xfrm>
            <a:off x="322818" y="2419350"/>
            <a:ext cx="8497332" cy="4038600"/>
            <a:chOff x="341868" y="2209800"/>
            <a:chExt cx="8497332" cy="4038600"/>
          </a:xfrm>
        </p:grpSpPr>
        <p:pic>
          <p:nvPicPr>
            <p:cNvPr id="2050" name="Picture 2" descr="C:\Documents and Settings\Kenn@Home\My Documents\CrossborderGroup\CMktg\Websites\WebGraphics\ClientLogos\1002-CBusinessClientLogos-g.gif"/>
            <p:cNvPicPr>
              <a:picLocks noChangeAspect="1" noChangeArrowheads="1"/>
            </p:cNvPicPr>
            <p:nvPr/>
          </p:nvPicPr>
          <p:blipFill>
            <a:blip r:embed="rId13" cstate="print"/>
            <a:srcRect b="3660"/>
            <a:stretch>
              <a:fillRect/>
            </a:stretch>
          </p:blipFill>
          <p:spPr bwMode="auto">
            <a:xfrm>
              <a:off x="341868" y="2209800"/>
              <a:ext cx="8497332" cy="4038600"/>
            </a:xfrm>
            <a:prstGeom prst="rect">
              <a:avLst/>
            </a:prstGeom>
            <a:noFill/>
          </p:spPr>
        </p:pic>
        <p:sp>
          <p:nvSpPr>
            <p:cNvPr id="22" name="Rectangle 21"/>
            <p:cNvSpPr/>
            <p:nvPr/>
          </p:nvSpPr>
          <p:spPr>
            <a:xfrm>
              <a:off x="381000" y="4287266"/>
              <a:ext cx="2286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2" descr="C:\Documents and Settings\CGInc-Kenn\Desktop\TijuanaInnov.png"/>
          <p:cNvPicPr>
            <a:picLocks noChangeAspect="1" noChangeArrowheads="1"/>
          </p:cNvPicPr>
          <p:nvPr/>
        </p:nvPicPr>
        <p:blipFill>
          <a:blip r:embed="rId14" cstate="print"/>
          <a:srcRect b="4813"/>
          <a:stretch>
            <a:fillRect/>
          </a:stretch>
        </p:blipFill>
        <p:spPr bwMode="auto">
          <a:xfrm>
            <a:off x="685800" y="4495800"/>
            <a:ext cx="1717967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5" cstate="print"/>
          <a:srcRect l="1765" t="9322" r="12019" b="32175"/>
          <a:stretch>
            <a:fillRect/>
          </a:stretch>
        </p:blipFill>
        <p:spPr bwMode="auto">
          <a:xfrm>
            <a:off x="7541895" y="581025"/>
            <a:ext cx="129730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1924050"/>
            <a:ext cx="6933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3" descr="Baja Californi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11970" y="1905000"/>
            <a:ext cx="1155030" cy="548640"/>
          </a:xfrm>
          <a:prstGeom prst="rect">
            <a:avLst/>
          </a:prstGeom>
          <a:noFill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8" cstate="print"/>
          <a:srcRect t="23034" b="24919"/>
          <a:stretch>
            <a:fillRect/>
          </a:stretch>
        </p:blipFill>
        <p:spPr bwMode="auto">
          <a:xfrm>
            <a:off x="2952583" y="1874520"/>
            <a:ext cx="1238417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599864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67600" y="6009526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304800" y="2895600"/>
            <a:ext cx="85788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>
              <a:spcAft>
                <a:spcPts val="0"/>
              </a:spcAft>
              <a:buClr>
                <a:srgbClr val="CC9900"/>
              </a:buClr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Approaching Market Research</a:t>
            </a:r>
          </a:p>
          <a:p>
            <a:pPr marL="228600" indent="-228600" algn="ctr">
              <a:spcAft>
                <a:spcPts val="0"/>
              </a:spcAft>
              <a:buClr>
                <a:srgbClr val="CC9900"/>
              </a:buClr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 Mexico &amp; at the Border</a:t>
            </a:r>
          </a:p>
          <a:p>
            <a:pPr marL="228600" indent="-228600" algn="ctr">
              <a:spcAft>
                <a:spcPts val="0"/>
              </a:spcAft>
              <a:buClr>
                <a:srgbClr val="CC9900"/>
              </a:buClr>
              <a:defRPr/>
            </a:pP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2209800" y="2362200"/>
            <a:ext cx="518160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 B2B &amp; Policy research, not always clear, easy-to-find sources…</a:t>
            </a:r>
          </a:p>
          <a:p>
            <a:pPr marL="228600" indent="-228600"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Data sets can be limited – </a:t>
            </a:r>
            <a:r>
              <a:rPr lang="en-US" sz="2200" b="1" u="sng" dirty="0" smtClean="0">
                <a:solidFill>
                  <a:srgbClr val="C00000"/>
                </a:solidFill>
                <a:latin typeface="+mn-lt"/>
              </a:rPr>
              <a:t>if</a:t>
            </a: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 they exist at all.</a:t>
            </a:r>
          </a:p>
          <a:p>
            <a:pPr marL="228600" indent="-228600"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Often have to resort to finding </a:t>
            </a: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“proximate” secondary data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…</a:t>
            </a:r>
          </a:p>
          <a:p>
            <a:pPr marL="228600" indent="-228600"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…as well as create </a:t>
            </a: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your own primary data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in order to…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" y="20638"/>
            <a:ext cx="822960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Research in Mexico: my standard approach…</a:t>
            </a:r>
            <a:endParaRPr lang="en-US" sz="2400" cap="all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pic>
        <p:nvPicPr>
          <p:cNvPr id="1026" name="Picture 2" descr="C:\Documents and Settings\Kenn@Home\Desktop\2013-SLA\TolucaPhoto.jpg"/>
          <p:cNvPicPr>
            <a:picLocks noChangeAspect="1" noChangeArrowheads="1"/>
          </p:cNvPicPr>
          <p:nvPr/>
        </p:nvPicPr>
        <p:blipFill>
          <a:blip r:embed="rId3" cstate="print"/>
          <a:srcRect t="13931"/>
          <a:stretch>
            <a:fillRect/>
          </a:stretch>
        </p:blipFill>
        <p:spPr bwMode="auto">
          <a:xfrm>
            <a:off x="457200" y="1295400"/>
            <a:ext cx="1562299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600000">
              <a:rot lat="19799999" lon="1200000" rev="211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Documents and Settings\Kenn@Home\Desktop\2013-SLA\Mosai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00000">
            <a:off x="6672401" y="999967"/>
            <a:ext cx="1456734" cy="1371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19677869" lon="1339822" rev="28986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C:\Documents and Settings\Kenn@Home\Desktop\2013-SLA\Mosaic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4602">
            <a:off x="7192005" y="3715544"/>
            <a:ext cx="1593115" cy="2042935"/>
          </a:xfrm>
          <a:prstGeom prst="roundRect">
            <a:avLst>
              <a:gd name="adj" fmla="val 2046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859114" lon="1456909" rev="4414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9" name="Picture 5" descr="C:\Documents and Settings\Kenn@Home\Desktop\2013-SLA\Mosaic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562707">
            <a:off x="3461984" y="545542"/>
            <a:ext cx="1219200" cy="16745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5257800" y="2667000"/>
            <a:ext cx="365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CC9900"/>
              </a:buClr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…have enough data to create a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“mosaic”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of market information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" y="20638"/>
            <a:ext cx="8229600" cy="50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400" cap="all" dirty="0" smtClean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Research in Mexico:  Approach as a “mosaic”</a:t>
            </a:r>
            <a:endParaRPr lang="en-US" sz="2400" cap="all" dirty="0">
              <a:solidFill>
                <a:schemeClr val="bg1"/>
              </a:solidFill>
              <a:latin typeface="+mj-lt"/>
              <a:ea typeface="+mj-ea"/>
              <a:cs typeface="Arial" charset="0"/>
            </a:endParaRPr>
          </a:p>
        </p:txBody>
      </p:sp>
      <p:pic>
        <p:nvPicPr>
          <p:cNvPr id="2050" name="Picture 2" descr="C:\Documents and Settings\Kenn@Home\Desktop\2013-SLA\Mosaic-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4762500" cy="597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599864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67600" y="6009526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 bwMode="auto">
          <a:xfrm>
            <a:off x="304800" y="2895600"/>
            <a:ext cx="85788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>
              <a:spcAft>
                <a:spcPts val="0"/>
              </a:spcAft>
              <a:buClr>
                <a:srgbClr val="CC9900"/>
              </a:buClr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What Do I Mean?</a:t>
            </a:r>
          </a:p>
          <a:p>
            <a:pPr marL="228600" indent="-228600" algn="ctr">
              <a:spcAft>
                <a:spcPts val="0"/>
              </a:spcAft>
              <a:buClr>
                <a:srgbClr val="CC9900"/>
              </a:buClr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 Few Examples of Questions</a:t>
            </a:r>
          </a:p>
          <a:p>
            <a:pPr marL="228600" indent="-228600" algn="ctr">
              <a:spcAft>
                <a:spcPts val="0"/>
              </a:spcAft>
              <a:buClr>
                <a:srgbClr val="CC9900"/>
              </a:buClr>
              <a:defRPr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Crossborder’s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Been Asked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Ginc-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1399</Words>
  <Application>Microsoft Office PowerPoint</Application>
  <PresentationFormat>On-screen Show (4:3)</PresentationFormat>
  <Paragraphs>194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Pitchbook</vt:lpstr>
      <vt:lpstr>Mexico &amp; the Border: Challenges and Tools for Business &amp; Policy Research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¡Gracias!   ¿Preguntas?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2008-11-06T15:50:46Z</dcterms:created>
  <dcterms:modified xsi:type="dcterms:W3CDTF">2013-06-12T18:28:53Z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12.0.4513</vt:lpwstr>
  </property>
  <property fmtid="{D5CDD505-2E9C-101B-9397-08002B2CF9AE}" pid="4" name="_TemplateID">
    <vt:lpwstr>TC101769281033</vt:lpwstr>
  </property>
</Properties>
</file>